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1"/>
  </p:sldMasterIdLst>
  <p:notesMasterIdLst>
    <p:notesMasterId r:id="rId46"/>
  </p:notesMasterIdLst>
  <p:handoutMasterIdLst>
    <p:handoutMasterId r:id="rId47"/>
  </p:handoutMasterIdLst>
  <p:sldIdLst>
    <p:sldId id="256" r:id="rId2"/>
    <p:sldId id="257" r:id="rId3"/>
    <p:sldId id="258" r:id="rId4"/>
    <p:sldId id="290" r:id="rId5"/>
    <p:sldId id="291" r:id="rId6"/>
    <p:sldId id="292" r:id="rId7"/>
    <p:sldId id="259" r:id="rId8"/>
    <p:sldId id="294" r:id="rId9"/>
    <p:sldId id="295" r:id="rId10"/>
    <p:sldId id="297" r:id="rId11"/>
    <p:sldId id="298" r:id="rId12"/>
    <p:sldId id="260" r:id="rId13"/>
    <p:sldId id="300" r:id="rId14"/>
    <p:sldId id="301" r:id="rId15"/>
    <p:sldId id="302" r:id="rId16"/>
    <p:sldId id="303" r:id="rId17"/>
    <p:sldId id="309" r:id="rId18"/>
    <p:sldId id="304" r:id="rId19"/>
    <p:sldId id="305" r:id="rId20"/>
    <p:sldId id="306" r:id="rId21"/>
    <p:sldId id="310" r:id="rId22"/>
    <p:sldId id="307" r:id="rId23"/>
    <p:sldId id="314" r:id="rId24"/>
    <p:sldId id="262" r:id="rId25"/>
    <p:sldId id="282" r:id="rId26"/>
    <p:sldId id="312"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29" r:id="rId42"/>
    <p:sldId id="330" r:id="rId43"/>
    <p:sldId id="331" r:id="rId44"/>
    <p:sldId id="284" r:id="rId45"/>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87" autoAdjust="0"/>
    <p:restoredTop sz="86454" autoAdjust="0"/>
  </p:normalViewPr>
  <p:slideViewPr>
    <p:cSldViewPr>
      <p:cViewPr varScale="1">
        <p:scale>
          <a:sx n="67" d="100"/>
          <a:sy n="67" d="100"/>
        </p:scale>
        <p:origin x="-984" y="-102"/>
      </p:cViewPr>
      <p:guideLst>
        <p:guide orient="horz" pos="2160"/>
        <p:guide pos="2880"/>
      </p:guideLst>
    </p:cSldViewPr>
  </p:slideViewPr>
  <p:outlineViewPr>
    <p:cViewPr>
      <p:scale>
        <a:sx n="33" d="100"/>
        <a:sy n="33" d="100"/>
      </p:scale>
      <p:origin x="48" y="658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35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sk-SK"/>
              <a:t>TEORETICKÉ ZÁKLADY PEDAGOGIKY</a:t>
            </a:r>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B8DEC7D-9382-4EED-A356-5CBE23B430AE}" type="datetimeFigureOut">
              <a:rPr lang="sk-SK"/>
              <a:pPr>
                <a:defRPr/>
              </a:pPr>
              <a:t>9.3.2014</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r>
              <a:rPr lang="sk-SK"/>
              <a:t>TEORETICKÉ ZÁKLADY PEDAGOGIKY</a:t>
            </a:r>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449845E-AD11-40B8-A611-A57BCD658712}" type="slidenum">
              <a:rPr lang="sk-SK"/>
              <a:pPr>
                <a:defRPr/>
              </a:pPr>
              <a:t>‹#›</a:t>
            </a:fld>
            <a:endParaRPr lang="sk-SK"/>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sk-SK"/>
              <a:t>TEORETICKÉ ZÁKLADY PEDAGOGIKY</a:t>
            </a:r>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2E43A68-7A46-483B-9BE4-21E94E88B8C6}" type="datetimeFigureOut">
              <a:rPr lang="sk-SK"/>
              <a:pPr>
                <a:defRPr/>
              </a:pPr>
              <a:t>9.3.2014</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k-SK" noProof="0"/>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noProof="0" smtClean="0"/>
              <a:t>Kliknite sem a upravte štýly predlohy textu.</a:t>
            </a:r>
          </a:p>
          <a:p>
            <a:pPr lvl="1"/>
            <a:r>
              <a:rPr lang="sk-SK" noProof="0" smtClean="0"/>
              <a:t>Druhá úroveň</a:t>
            </a:r>
          </a:p>
          <a:p>
            <a:pPr lvl="2"/>
            <a:r>
              <a:rPr lang="sk-SK" noProof="0" smtClean="0"/>
              <a:t>Tretia úroveň</a:t>
            </a:r>
          </a:p>
          <a:p>
            <a:pPr lvl="3"/>
            <a:r>
              <a:rPr lang="sk-SK" noProof="0" smtClean="0"/>
              <a:t>Štvrtá úroveň</a:t>
            </a:r>
          </a:p>
          <a:p>
            <a:pPr lvl="4"/>
            <a:r>
              <a:rPr lang="sk-SK" noProof="0" smtClean="0"/>
              <a:t>Piata úroveň</a:t>
            </a:r>
            <a:endParaRPr lang="sk-SK" noProof="0"/>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r>
              <a:rPr lang="sk-SK"/>
              <a:t>TEORETICKÉ ZÁKLADY PEDAGOGIKY</a:t>
            </a:r>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5A86171-E935-4299-9B66-D2F98E30575C}" type="slidenum">
              <a:rPr lang="sk-SK"/>
              <a:pPr>
                <a:defRPr/>
              </a:pPr>
              <a:t>‹#›</a:t>
            </a:fld>
            <a:endParaRPr lang="sk-SK"/>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36867"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37891"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61443"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39939"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obrazu snímky 1"/>
          <p:cNvSpPr>
            <a:spLocks noGrp="1" noRot="1" noChangeAspect="1" noTextEdit="1"/>
          </p:cNvSpPr>
          <p:nvPr>
            <p:ph type="sldImg"/>
          </p:nvPr>
        </p:nvSpPr>
        <p:spPr bwMode="auto">
          <a:noFill/>
          <a:ln>
            <a:solidFill>
              <a:srgbClr val="000000"/>
            </a:solidFill>
            <a:miter lim="800000"/>
            <a:headEnd/>
            <a:tailEnd/>
          </a:ln>
        </p:spPr>
      </p:sp>
      <p:sp>
        <p:nvSpPr>
          <p:cNvPr id="59395" name="Zástupný symbol poznámo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k-SK"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sk-SK" smtClean="0"/>
              <a:t>Kliknite sem a upravte štýl predlohy nadpisov.</a:t>
            </a:r>
            <a:endParaRPr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smtClean="0"/>
              <a:t>Kliknite sem a upravte štýl predlohy podnadpisov.</a:t>
            </a:r>
            <a:endParaRPr lang="en-US"/>
          </a:p>
        </p:txBody>
      </p:sp>
      <p:sp>
        <p:nvSpPr>
          <p:cNvPr id="4" name="Zástupný symbol dátumu 29"/>
          <p:cNvSpPr>
            <a:spLocks noGrp="1"/>
          </p:cNvSpPr>
          <p:nvPr>
            <p:ph type="dt" sz="half" idx="10"/>
          </p:nvPr>
        </p:nvSpPr>
        <p:spPr/>
        <p:txBody>
          <a:bodyPr/>
          <a:lstStyle>
            <a:lvl1pPr>
              <a:defRPr/>
            </a:lvl1pPr>
          </a:lstStyle>
          <a:p>
            <a:pPr>
              <a:defRPr/>
            </a:pPr>
            <a:fld id="{D6D8D1EE-5981-4DB3-BBF0-BEE780283C8B}" type="datetime1">
              <a:rPr lang="sk-SK" smtClean="0"/>
              <a:pPr>
                <a:defRPr/>
              </a:pPr>
              <a:t>9.3.2014</a:t>
            </a:fld>
            <a:endParaRPr lang="sk-SK"/>
          </a:p>
        </p:txBody>
      </p:sp>
      <p:sp>
        <p:nvSpPr>
          <p:cNvPr id="5" name="Zástupný symbol päty 18"/>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6" name="Zástupný symbol čísla snímky 26"/>
          <p:cNvSpPr>
            <a:spLocks noGrp="1"/>
          </p:cNvSpPr>
          <p:nvPr>
            <p:ph type="sldNum" sz="quarter" idx="12"/>
          </p:nvPr>
        </p:nvSpPr>
        <p:spPr/>
        <p:txBody>
          <a:bodyPr/>
          <a:lstStyle>
            <a:lvl1pPr>
              <a:defRPr/>
            </a:lvl1pPr>
          </a:lstStyle>
          <a:p>
            <a:pPr>
              <a:defRPr/>
            </a:pPr>
            <a:fld id="{59BB2D4D-F4E2-47EF-AB7E-E6DBF9CB67DA}"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9"/>
          <p:cNvSpPr>
            <a:spLocks noGrp="1"/>
          </p:cNvSpPr>
          <p:nvPr>
            <p:ph type="dt" sz="half" idx="10"/>
          </p:nvPr>
        </p:nvSpPr>
        <p:spPr/>
        <p:txBody>
          <a:bodyPr/>
          <a:lstStyle>
            <a:lvl1pPr>
              <a:defRPr/>
            </a:lvl1pPr>
          </a:lstStyle>
          <a:p>
            <a:pPr>
              <a:defRPr/>
            </a:pPr>
            <a:fld id="{70E4EC5A-0E9A-4758-AD7E-D4A6C6FBF5A8}" type="datetime1">
              <a:rPr lang="sk-SK" smtClean="0"/>
              <a:pPr>
                <a:defRPr/>
              </a:pPr>
              <a:t>9.3.2014</a:t>
            </a:fld>
            <a:endParaRPr lang="sk-SK"/>
          </a:p>
        </p:txBody>
      </p:sp>
      <p:sp>
        <p:nvSpPr>
          <p:cNvPr id="5"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3D443AE2-B7DF-44A0-90FD-720BAFFF1C8C}" type="slidenum">
              <a:rPr lang="sk-SK"/>
              <a:pPr>
                <a:defRPr/>
              </a:pPr>
              <a:t>‹#›</a:t>
            </a:fld>
            <a:endParaRPr lang="sk-SK"/>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9"/>
          <p:cNvSpPr>
            <a:spLocks noGrp="1"/>
          </p:cNvSpPr>
          <p:nvPr>
            <p:ph type="dt" sz="half" idx="10"/>
          </p:nvPr>
        </p:nvSpPr>
        <p:spPr/>
        <p:txBody>
          <a:bodyPr/>
          <a:lstStyle>
            <a:lvl1pPr>
              <a:defRPr/>
            </a:lvl1pPr>
          </a:lstStyle>
          <a:p>
            <a:pPr>
              <a:defRPr/>
            </a:pPr>
            <a:fld id="{9410FE49-9F37-4EDD-8BE8-1A1311804A15}" type="datetime1">
              <a:rPr lang="sk-SK" smtClean="0"/>
              <a:pPr>
                <a:defRPr/>
              </a:pPr>
              <a:t>9.3.2014</a:t>
            </a:fld>
            <a:endParaRPr lang="sk-SK"/>
          </a:p>
        </p:txBody>
      </p:sp>
      <p:sp>
        <p:nvSpPr>
          <p:cNvPr id="5"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75EE9AAF-FE54-4E0A-B31E-E2AABB9FF23F}" type="slidenum">
              <a:rPr lang="sk-SK"/>
              <a:pPr>
                <a:defRPr/>
              </a:pPr>
              <a:t>‹#›</a:t>
            </a:fld>
            <a:endParaRPr lang="sk-SK"/>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9"/>
          <p:cNvSpPr>
            <a:spLocks noGrp="1"/>
          </p:cNvSpPr>
          <p:nvPr>
            <p:ph type="dt" sz="half" idx="10"/>
          </p:nvPr>
        </p:nvSpPr>
        <p:spPr/>
        <p:txBody>
          <a:bodyPr/>
          <a:lstStyle>
            <a:lvl1pPr>
              <a:defRPr/>
            </a:lvl1pPr>
          </a:lstStyle>
          <a:p>
            <a:pPr>
              <a:defRPr/>
            </a:pPr>
            <a:fld id="{A6E2BC55-9B19-4C4B-A178-DED5FF7B25E1}" type="datetime1">
              <a:rPr lang="sk-SK" smtClean="0"/>
              <a:pPr>
                <a:defRPr/>
              </a:pPr>
              <a:t>9.3.2014</a:t>
            </a:fld>
            <a:endParaRPr lang="sk-SK"/>
          </a:p>
        </p:txBody>
      </p:sp>
      <p:sp>
        <p:nvSpPr>
          <p:cNvPr id="5"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B4CEA240-DD71-4193-8C8C-564141D48D10}" type="slidenum">
              <a:rPr lang="sk-SK"/>
              <a:pPr>
                <a:defRPr/>
              </a:pPr>
              <a:t>‹#›</a:t>
            </a:fld>
            <a:endParaRPr lang="sk-SK"/>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lvl1pPr>
              <a:defRPr/>
            </a:lvl1pPr>
          </a:lstStyle>
          <a:p>
            <a:pPr>
              <a:defRPr/>
            </a:pPr>
            <a:fld id="{A6D028A0-C2FA-4E00-83A9-A14B1F2C0047}" type="datetime1">
              <a:rPr lang="sk-SK" smtClean="0"/>
              <a:pPr>
                <a:defRPr/>
              </a:pPr>
              <a:t>9.3.2014</a:t>
            </a:fld>
            <a:endParaRPr lang="sk-SK"/>
          </a:p>
        </p:txBody>
      </p:sp>
      <p:sp>
        <p:nvSpPr>
          <p:cNvPr id="5" name="Zástupný symbol päty 4"/>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38FB3CEA-5EF7-4353-A18A-DC4D7ECAC04F}"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lang="sk-SK" smtClean="0"/>
              <a:t>Kliknite sem a upravte štýl predlohy nadpisov.</a:t>
            </a:r>
            <a:endParaRPr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9"/>
          <p:cNvSpPr>
            <a:spLocks noGrp="1"/>
          </p:cNvSpPr>
          <p:nvPr>
            <p:ph type="dt" sz="half" idx="10"/>
          </p:nvPr>
        </p:nvSpPr>
        <p:spPr/>
        <p:txBody>
          <a:bodyPr/>
          <a:lstStyle>
            <a:lvl1pPr>
              <a:defRPr/>
            </a:lvl1pPr>
          </a:lstStyle>
          <a:p>
            <a:pPr>
              <a:defRPr/>
            </a:pPr>
            <a:fld id="{8E5E8429-FC1A-46B2-9569-17F2FC55A649}" type="datetime1">
              <a:rPr lang="sk-SK" smtClean="0"/>
              <a:pPr>
                <a:defRPr/>
              </a:pPr>
              <a:t>9.3.2014</a:t>
            </a:fld>
            <a:endParaRPr lang="sk-SK"/>
          </a:p>
        </p:txBody>
      </p:sp>
      <p:sp>
        <p:nvSpPr>
          <p:cNvPr id="6"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7" name="Zástupný symbol čísla snímky 17"/>
          <p:cNvSpPr>
            <a:spLocks noGrp="1"/>
          </p:cNvSpPr>
          <p:nvPr>
            <p:ph type="sldNum" sz="quarter" idx="12"/>
          </p:nvPr>
        </p:nvSpPr>
        <p:spPr/>
        <p:txBody>
          <a:bodyPr/>
          <a:lstStyle>
            <a:lvl1pPr>
              <a:defRPr/>
            </a:lvl1pPr>
          </a:lstStyle>
          <a:p>
            <a:pPr>
              <a:defRPr/>
            </a:pPr>
            <a:fld id="{4B727DC9-8928-420A-B7E1-E9F98672843E}" type="slidenum">
              <a:rPr lang="sk-SK"/>
              <a:pPr>
                <a:defRPr/>
              </a:pPr>
              <a:t>‹#›</a:t>
            </a:fld>
            <a:endParaRPr lang="sk-SK"/>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9"/>
          <p:cNvSpPr>
            <a:spLocks noGrp="1"/>
          </p:cNvSpPr>
          <p:nvPr>
            <p:ph type="dt" sz="half" idx="10"/>
          </p:nvPr>
        </p:nvSpPr>
        <p:spPr/>
        <p:txBody>
          <a:bodyPr/>
          <a:lstStyle>
            <a:lvl1pPr>
              <a:defRPr/>
            </a:lvl1pPr>
          </a:lstStyle>
          <a:p>
            <a:pPr>
              <a:defRPr/>
            </a:pPr>
            <a:fld id="{2B446456-C393-45BB-8014-A95519955FF4}" type="datetime1">
              <a:rPr lang="sk-SK" smtClean="0"/>
              <a:pPr>
                <a:defRPr/>
              </a:pPr>
              <a:t>9.3.2014</a:t>
            </a:fld>
            <a:endParaRPr lang="sk-SK"/>
          </a:p>
        </p:txBody>
      </p:sp>
      <p:sp>
        <p:nvSpPr>
          <p:cNvPr id="8"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9" name="Zástupný symbol čísla snímky 17"/>
          <p:cNvSpPr>
            <a:spLocks noGrp="1"/>
          </p:cNvSpPr>
          <p:nvPr>
            <p:ph type="sldNum" sz="quarter" idx="12"/>
          </p:nvPr>
        </p:nvSpPr>
        <p:spPr/>
        <p:txBody>
          <a:bodyPr/>
          <a:lstStyle>
            <a:lvl1pPr>
              <a:defRPr/>
            </a:lvl1pPr>
          </a:lstStyle>
          <a:p>
            <a:pPr>
              <a:defRPr/>
            </a:pPr>
            <a:fld id="{9872A8E4-5677-4E39-93FD-95A5364CDFA3}" type="slidenum">
              <a:rPr lang="sk-SK"/>
              <a:pPr>
                <a:defRPr/>
              </a:pPr>
              <a:t>‹#›</a:t>
            </a:fld>
            <a:endParaRPr lang="sk-SK"/>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sk-SK" smtClean="0"/>
              <a:t>Kliknite sem a upravte štýl predlohy nadpisov.</a:t>
            </a:r>
            <a:endParaRPr lang="en-US"/>
          </a:p>
        </p:txBody>
      </p:sp>
      <p:sp>
        <p:nvSpPr>
          <p:cNvPr id="3" name="Zástupný symbol dátumu 9"/>
          <p:cNvSpPr>
            <a:spLocks noGrp="1"/>
          </p:cNvSpPr>
          <p:nvPr>
            <p:ph type="dt" sz="half" idx="10"/>
          </p:nvPr>
        </p:nvSpPr>
        <p:spPr/>
        <p:txBody>
          <a:bodyPr/>
          <a:lstStyle>
            <a:lvl1pPr>
              <a:defRPr/>
            </a:lvl1pPr>
          </a:lstStyle>
          <a:p>
            <a:pPr>
              <a:defRPr/>
            </a:pPr>
            <a:fld id="{1C8B593E-66F9-4476-8F57-A76C246E75C2}" type="datetime1">
              <a:rPr lang="sk-SK" smtClean="0"/>
              <a:pPr>
                <a:defRPr/>
              </a:pPr>
              <a:t>9.3.2014</a:t>
            </a:fld>
            <a:endParaRPr lang="sk-SK"/>
          </a:p>
        </p:txBody>
      </p:sp>
      <p:sp>
        <p:nvSpPr>
          <p:cNvPr id="4"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5" name="Zástupný symbol čísla snímky 17"/>
          <p:cNvSpPr>
            <a:spLocks noGrp="1"/>
          </p:cNvSpPr>
          <p:nvPr>
            <p:ph type="sldNum" sz="quarter" idx="12"/>
          </p:nvPr>
        </p:nvSpPr>
        <p:spPr/>
        <p:txBody>
          <a:bodyPr/>
          <a:lstStyle>
            <a:lvl1pPr>
              <a:defRPr/>
            </a:lvl1pPr>
          </a:lstStyle>
          <a:p>
            <a:pPr>
              <a:defRPr/>
            </a:pPr>
            <a:fld id="{A11A0E5E-A2F0-4240-8060-8CC38A4DAB28}" type="slidenum">
              <a:rPr lang="sk-SK"/>
              <a:pPr>
                <a:defRPr/>
              </a:pPr>
              <a:t>‹#›</a:t>
            </a:fld>
            <a:endParaRPr lang="sk-SK"/>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9"/>
          <p:cNvSpPr>
            <a:spLocks noGrp="1"/>
          </p:cNvSpPr>
          <p:nvPr>
            <p:ph type="dt" sz="half" idx="10"/>
          </p:nvPr>
        </p:nvSpPr>
        <p:spPr/>
        <p:txBody>
          <a:bodyPr/>
          <a:lstStyle>
            <a:lvl1pPr>
              <a:defRPr/>
            </a:lvl1pPr>
          </a:lstStyle>
          <a:p>
            <a:pPr>
              <a:defRPr/>
            </a:pPr>
            <a:fld id="{5049F31A-4094-4D6D-A725-6EA76944374C}" type="datetime1">
              <a:rPr lang="sk-SK" smtClean="0"/>
              <a:pPr>
                <a:defRPr/>
              </a:pPr>
              <a:t>9.3.2014</a:t>
            </a:fld>
            <a:endParaRPr lang="sk-SK"/>
          </a:p>
        </p:txBody>
      </p:sp>
      <p:sp>
        <p:nvSpPr>
          <p:cNvPr id="3"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4" name="Zástupný symbol čísla snímky 17"/>
          <p:cNvSpPr>
            <a:spLocks noGrp="1"/>
          </p:cNvSpPr>
          <p:nvPr>
            <p:ph type="sldNum" sz="quarter" idx="12"/>
          </p:nvPr>
        </p:nvSpPr>
        <p:spPr/>
        <p:txBody>
          <a:bodyPr/>
          <a:lstStyle>
            <a:lvl1pPr>
              <a:defRPr/>
            </a:lvl1pPr>
          </a:lstStyle>
          <a:p>
            <a:pPr>
              <a:defRPr/>
            </a:pPr>
            <a:fld id="{5BE53518-8A2A-4038-9893-B41A70850E7A}" type="slidenum">
              <a:rPr lang="sk-SK"/>
              <a:pPr>
                <a:defRPr/>
              </a:pPr>
              <a:t>‹#›</a:t>
            </a:fld>
            <a:endParaRPr lang="sk-SK"/>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sk-SK" smtClean="0"/>
              <a:t>Kliknite sem a upravte štýl predlohy nadpisov.</a:t>
            </a:r>
            <a:endParaRPr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9"/>
          <p:cNvSpPr>
            <a:spLocks noGrp="1"/>
          </p:cNvSpPr>
          <p:nvPr>
            <p:ph type="dt" sz="half" idx="10"/>
          </p:nvPr>
        </p:nvSpPr>
        <p:spPr/>
        <p:txBody>
          <a:bodyPr/>
          <a:lstStyle>
            <a:lvl1pPr>
              <a:defRPr/>
            </a:lvl1pPr>
          </a:lstStyle>
          <a:p>
            <a:pPr>
              <a:defRPr/>
            </a:pPr>
            <a:fld id="{9B3DD55C-4C71-441C-894D-8F65F3E97FE9}" type="datetime1">
              <a:rPr lang="sk-SK" smtClean="0"/>
              <a:pPr>
                <a:defRPr/>
              </a:pPr>
              <a:t>9.3.2014</a:t>
            </a:fld>
            <a:endParaRPr lang="sk-SK"/>
          </a:p>
        </p:txBody>
      </p:sp>
      <p:sp>
        <p:nvSpPr>
          <p:cNvPr id="6" name="Zástupný symbol päty 21"/>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7" name="Zástupný symbol čísla snímky 17"/>
          <p:cNvSpPr>
            <a:spLocks noGrp="1"/>
          </p:cNvSpPr>
          <p:nvPr>
            <p:ph type="sldNum" sz="quarter" idx="12"/>
          </p:nvPr>
        </p:nvSpPr>
        <p:spPr/>
        <p:txBody>
          <a:bodyPr/>
          <a:lstStyle>
            <a:lvl1pPr>
              <a:defRPr/>
            </a:lvl1pPr>
          </a:lstStyle>
          <a:p>
            <a:pPr>
              <a:defRPr/>
            </a:pPr>
            <a:fld id="{81BB00C6-6E8D-42CA-A9D9-57E328517CF7}" type="slidenum">
              <a:rPr lang="sk-SK"/>
              <a:pPr>
                <a:defRPr/>
              </a:pPr>
              <a:t>‹#›</a:t>
            </a:fld>
            <a:endParaRPr lang="sk-SK"/>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5" name="Obdĺžnik s jedným odstrihnutým a zaobleným rohom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uhlý trojuholník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Voľná forma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Voľná forma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Nadpis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sk-SK" smtClean="0"/>
              <a:t>Kliknite sem a upravte štýl predlohy nadpisov.</a:t>
            </a:r>
            <a:endParaRPr lang="en-US"/>
          </a:p>
        </p:txBody>
      </p:sp>
      <p:sp>
        <p:nvSpPr>
          <p:cNvPr id="4" name="Zástupný symbol textu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sk-SK" smtClean="0"/>
              <a:t>Kliknite sem a upravte štýly predlohy textu.</a:t>
            </a:r>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sk-SK" noProof="0" smtClean="0"/>
              <a:t>Ak chcete pridať obrázok, kliknite na ikonu</a:t>
            </a:r>
            <a:endParaRPr lang="en-US" noProof="0" dirty="0"/>
          </a:p>
        </p:txBody>
      </p:sp>
      <p:sp>
        <p:nvSpPr>
          <p:cNvPr id="9" name="Zástupný symbol dátumu 4"/>
          <p:cNvSpPr>
            <a:spLocks noGrp="1"/>
          </p:cNvSpPr>
          <p:nvPr>
            <p:ph type="dt" sz="half" idx="10"/>
          </p:nvPr>
        </p:nvSpPr>
        <p:spPr/>
        <p:txBody>
          <a:bodyPr/>
          <a:lstStyle>
            <a:lvl1pPr>
              <a:defRPr/>
            </a:lvl1pPr>
          </a:lstStyle>
          <a:p>
            <a:pPr>
              <a:defRPr/>
            </a:pPr>
            <a:fld id="{B0601C80-E3D8-4B55-AEFB-78ECB6AD80AE}" type="datetime1">
              <a:rPr lang="sk-SK" smtClean="0"/>
              <a:pPr>
                <a:defRPr/>
              </a:pPr>
              <a:t>9.3.2014</a:t>
            </a:fld>
            <a:endParaRPr lang="sk-SK"/>
          </a:p>
        </p:txBody>
      </p:sp>
      <p:sp>
        <p:nvSpPr>
          <p:cNvPr id="10" name="Zástupný symbol päty 5"/>
          <p:cNvSpPr>
            <a:spLocks noGrp="1"/>
          </p:cNvSpPr>
          <p:nvPr>
            <p:ph type="ftr" sz="quarter" idx="11"/>
          </p:nvPr>
        </p:nvSpPr>
        <p:spPr/>
        <p:txBody>
          <a:bodyPr/>
          <a:lstStyle>
            <a:lvl1pPr>
              <a:defRPr/>
            </a:lvl1pPr>
          </a:lstStyle>
          <a:p>
            <a:pPr>
              <a:defRPr/>
            </a:pPr>
            <a:r>
              <a:rPr lang="sk-SK" smtClean="0"/>
              <a:t>KOMPARATÍVNA PEDAGOGIKA</a:t>
            </a:r>
            <a:endParaRPr lang="sk-SK"/>
          </a:p>
        </p:txBody>
      </p:sp>
      <p:sp>
        <p:nvSpPr>
          <p:cNvPr id="11" name="Zástupný symbol čísla snímky 6"/>
          <p:cNvSpPr>
            <a:spLocks noGrp="1"/>
          </p:cNvSpPr>
          <p:nvPr>
            <p:ph type="sldNum" sz="quarter" idx="12"/>
          </p:nvPr>
        </p:nvSpPr>
        <p:spPr>
          <a:xfrm>
            <a:off x="8077200" y="6356350"/>
            <a:ext cx="609600" cy="365125"/>
          </a:xfrm>
        </p:spPr>
        <p:txBody>
          <a:bodyPr/>
          <a:lstStyle>
            <a:lvl1pPr>
              <a:defRPr/>
            </a:lvl1pPr>
          </a:lstStyle>
          <a:p>
            <a:pPr>
              <a:defRPr/>
            </a:pPr>
            <a:fld id="{D3A82781-DC7F-4851-951E-93B37B88DFBA}" type="slidenum">
              <a:rPr lang="sk-SK"/>
              <a:pPr>
                <a:defRPr/>
              </a:pPr>
              <a:t>‹#›</a:t>
            </a:fld>
            <a:endParaRPr lang="sk-SK"/>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39999">
              <a:srgbClr val="85C2FF"/>
            </a:gs>
            <a:gs pos="70000">
              <a:srgbClr val="C4D6EB"/>
            </a:gs>
            <a:gs pos="100000">
              <a:srgbClr val="FFEBF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7" name="Voľná forma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Voľná forma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Zástupný symbol nadpisu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sk-SK" smtClean="0"/>
              <a:t>Kliknite sem a upravte štýl predlohy nadpisov.</a:t>
            </a:r>
            <a:endParaRPr lang="en-US" smtClean="0"/>
          </a:p>
        </p:txBody>
      </p:sp>
      <p:sp>
        <p:nvSpPr>
          <p:cNvPr id="1029" name="Zástupný symbol textu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8B250D65-980C-45EC-8779-49AF0E1F8DE5}" type="datetime1">
              <a:rPr lang="sk-SK" smtClean="0"/>
              <a:pPr>
                <a:defRPr/>
              </a:pPr>
              <a:t>9.3.2014</a:t>
            </a:fld>
            <a:endParaRPr lang="sk-SK"/>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r>
              <a:rPr lang="sk-SK" smtClean="0"/>
              <a:t>KOMPARATÍVNA PEDAGOGIKA</a:t>
            </a:r>
            <a:endParaRPr lang="sk-SK"/>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6B6C3AFA-ABCA-4B2F-828A-9F777AD2409B}" type="slidenum">
              <a:rPr lang="sk-SK"/>
              <a:pPr>
                <a:defRPr/>
              </a:pPr>
              <a:t>‹#›</a:t>
            </a:fld>
            <a:endParaRPr lang="sk-SK"/>
          </a:p>
        </p:txBody>
      </p:sp>
      <p:grpSp>
        <p:nvGrpSpPr>
          <p:cNvPr id="1033" name="Skupina 1"/>
          <p:cNvGrpSpPr>
            <a:grpSpLocks/>
          </p:cNvGrpSpPr>
          <p:nvPr/>
        </p:nvGrpSpPr>
        <p:grpSpPr bwMode="auto">
          <a:xfrm>
            <a:off x="-19050" y="203200"/>
            <a:ext cx="9180513" cy="647700"/>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115" r:id="rId1"/>
    <p:sldLayoutId id="2147484107" r:id="rId2"/>
    <p:sldLayoutId id="2147484116" r:id="rId3"/>
    <p:sldLayoutId id="2147484108" r:id="rId4"/>
    <p:sldLayoutId id="2147484109" r:id="rId5"/>
    <p:sldLayoutId id="2147484110" r:id="rId6"/>
    <p:sldLayoutId id="2147484111" r:id="rId7"/>
    <p:sldLayoutId id="2147484112" r:id="rId8"/>
    <p:sldLayoutId id="2147484117" r:id="rId9"/>
    <p:sldLayoutId id="2147484113" r:id="rId10"/>
    <p:sldLayoutId id="2147484114" r:id="rId11"/>
  </p:sldLayoutIdLst>
  <p:transition>
    <p:fade/>
  </p:transition>
  <p:hf hd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857232"/>
            <a:ext cx="7851648" cy="1928826"/>
          </a:xfrm>
          <a:noFill/>
          <a:ln w="28575"/>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a:normAutofit/>
            <a:sp3d extrusionH="57150" prstMaterial="flat">
              <a:bevelT w="38100" h="38100"/>
              <a:contourClr>
                <a:schemeClr val="tx2"/>
              </a:contourClr>
            </a:sp3d>
          </a:bodyPr>
          <a:lstStyle/>
          <a:p>
            <a:pPr algn="ctr" fontAlgn="auto" hangingPunct="0">
              <a:spcAft>
                <a:spcPts val="0"/>
              </a:spcAft>
              <a:defRPr/>
            </a:pPr>
            <a:r>
              <a:rPr lang="sk-SK" cap="all" dirty="0" err="1" smtClean="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rPr>
              <a:t>KOMPARATíVNA</a:t>
            </a:r>
            <a:r>
              <a:rPr lang="sk-SK" cap="all" dirty="0" smtClean="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rPr>
              <a:t> </a:t>
            </a:r>
            <a:r>
              <a:rPr lang="en-US" cap="all" dirty="0" err="1" smtClean="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rPr>
              <a:t>Pedagogi</a:t>
            </a:r>
            <a:r>
              <a:rPr lang="sk-SK" cap="all" dirty="0" smtClean="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rPr>
              <a:t>K</a:t>
            </a:r>
            <a:r>
              <a:rPr lang="en-US" cap="all" dirty="0" smtClean="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rPr>
              <a:t>a</a:t>
            </a:r>
            <a:endParaRPr lang="sk-SK" cap="all" dirty="0">
              <a:ln w="9000" cmpd="sng">
                <a:solidFill>
                  <a:schemeClr val="accent4">
                    <a:shade val="50000"/>
                    <a:satMod val="120000"/>
                  </a:schemeClr>
                </a:solidFill>
                <a:prstDash val="sysDash"/>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3">
                    <a:satMod val="175000"/>
                    <a:alpha val="40000"/>
                  </a:schemeClr>
                </a:glow>
                <a:reflection blurRad="12700" stA="28000" endPos="45000" dist="1000" dir="5400000" sy="-100000" algn="bl" rotWithShape="0"/>
              </a:effectLst>
              <a:latin typeface="Bauhaus 93" pitchFamily="82" charset="0"/>
            </a:endParaRPr>
          </a:p>
        </p:txBody>
      </p:sp>
      <p:pic>
        <p:nvPicPr>
          <p:cNvPr id="1027" name="Picture 3" descr="C:\Documents and Settings\Administrator\Desktop\sleep-learning[1].jpg"/>
          <p:cNvPicPr>
            <a:picLocks noChangeAspect="1" noChangeArrowheads="1"/>
          </p:cNvPicPr>
          <p:nvPr/>
        </p:nvPicPr>
        <p:blipFill>
          <a:blip r:embed="rId2" cstate="print"/>
          <a:srcRect/>
          <a:stretch>
            <a:fillRect/>
          </a:stretch>
        </p:blipFill>
        <p:spPr bwMode="auto">
          <a:xfrm>
            <a:off x="2357422" y="3071810"/>
            <a:ext cx="4286250" cy="2857500"/>
          </a:xfrm>
          <a:prstGeom prst="rect">
            <a:avLst/>
          </a:prstGeom>
          <a:ln>
            <a:noFill/>
          </a:ln>
          <a:effectLst>
            <a:softEdge rad="112500"/>
          </a:effectLst>
        </p:spPr>
      </p:pic>
      <p:sp>
        <p:nvSpPr>
          <p:cNvPr id="7" name="Podnadpis 2"/>
          <p:cNvSpPr txBox="1">
            <a:spLocks/>
          </p:cNvSpPr>
          <p:nvPr/>
        </p:nvSpPr>
        <p:spPr>
          <a:xfrm>
            <a:off x="571472" y="5929330"/>
            <a:ext cx="7854696" cy="55200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scene3d>
            <a:camera prst="orthographicFront"/>
            <a:lightRig rig="threePt" dir="t"/>
          </a:scene3d>
          <a:sp3d>
            <a:bevelB/>
          </a:sp3d>
        </p:spPr>
        <p:txBody>
          <a:bodyPr lIns="0" rIns="18288">
            <a:normAutofit/>
          </a:bodyPr>
          <a:lstStyle/>
          <a:p>
            <a:pPr marR="45720" algn="ctr" fontAlgn="auto">
              <a:spcBef>
                <a:spcPct val="20000"/>
              </a:spcBef>
              <a:spcAft>
                <a:spcPts val="0"/>
              </a:spcAft>
              <a:buClr>
                <a:schemeClr val="accent3"/>
              </a:buClr>
              <a:buSzPct val="95000"/>
              <a:defRPr/>
            </a:pPr>
            <a:r>
              <a:rPr lang="sk-SK" sz="1200" dirty="0">
                <a:solidFill>
                  <a:schemeClr val="bg1"/>
                </a:solidFill>
                <a:latin typeface="+mn-lt"/>
              </a:rPr>
              <a:t>PaedDr. </a:t>
            </a:r>
            <a:r>
              <a:rPr lang="sk-SK" sz="1200" dirty="0" smtClean="0">
                <a:solidFill>
                  <a:schemeClr val="bg1"/>
                </a:solidFill>
                <a:latin typeface="+mn-lt"/>
              </a:rPr>
              <a:t>Ľubomír </a:t>
            </a:r>
            <a:r>
              <a:rPr lang="sk-SK" sz="1200" dirty="0" err="1" smtClean="0">
                <a:solidFill>
                  <a:schemeClr val="bg1"/>
                </a:solidFill>
                <a:latin typeface="+mn-lt"/>
              </a:rPr>
              <a:t>Verbovanec</a:t>
            </a:r>
            <a:r>
              <a:rPr lang="sk-SK" sz="1200" dirty="0" smtClean="0">
                <a:solidFill>
                  <a:schemeClr val="bg1"/>
                </a:solidFill>
                <a:latin typeface="+mn-lt"/>
              </a:rPr>
              <a:t>, </a:t>
            </a:r>
            <a:r>
              <a:rPr lang="sk-SK" sz="1200" dirty="0" err="1">
                <a:solidFill>
                  <a:schemeClr val="bg1"/>
                </a:solidFill>
                <a:latin typeface="+mn-lt"/>
              </a:rPr>
              <a:t>PhD</a:t>
            </a:r>
            <a:r>
              <a:rPr lang="sk-SK" sz="1200" dirty="0">
                <a:solidFill>
                  <a:schemeClr val="bg1"/>
                </a:solidFill>
                <a:latin typeface="+mn-lt"/>
              </a:rPr>
              <a:t> </a:t>
            </a:r>
          </a:p>
          <a:p>
            <a:pPr marR="45720" algn="ctr" fontAlgn="auto">
              <a:spcBef>
                <a:spcPct val="20000"/>
              </a:spcBef>
              <a:spcAft>
                <a:spcPts val="0"/>
              </a:spcAft>
              <a:buClr>
                <a:schemeClr val="accent3"/>
              </a:buClr>
              <a:buSzPct val="95000"/>
              <a:buFont typeface="Wingdings 2"/>
              <a:buNone/>
              <a:defRPr/>
            </a:pPr>
            <a:endParaRPr lang="sk-SK" sz="2600" dirty="0">
              <a:ln>
                <a:solidFill>
                  <a:schemeClr val="accent3">
                    <a:lumMod val="60000"/>
                    <a:lumOff val="40000"/>
                  </a:schemeClr>
                </a:solidFill>
              </a:ln>
              <a:solidFill>
                <a:schemeClr val="bg1"/>
              </a:solidFill>
              <a:latin typeface="+mn-l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857231"/>
            <a:ext cx="8501122" cy="5467369"/>
          </a:xfrm>
        </p:spPr>
        <p:txBody>
          <a:bodyPr/>
          <a:lstStyle/>
          <a:p>
            <a:pPr marL="273050" lvl="1" indent="-273050">
              <a:buClr>
                <a:srgbClr val="0BD0D9"/>
              </a:buClr>
              <a:buSzPct val="95000"/>
              <a:buNone/>
            </a:pPr>
            <a:r>
              <a:rPr lang="sk-SK" sz="2800" b="1" dirty="0" smtClean="0"/>
              <a:t>       Školstvo v období Slovenského štátu</a:t>
            </a:r>
          </a:p>
          <a:p>
            <a:pPr marL="273050" lvl="1" indent="-273050">
              <a:buClr>
                <a:srgbClr val="0BD0D9"/>
              </a:buClr>
              <a:buSzPct val="95000"/>
              <a:buNone/>
            </a:pPr>
            <a:r>
              <a:rPr lang="sk-SK" sz="2800" dirty="0" smtClean="0"/>
              <a:t>  Je charakterizované vznikom samostatného školstva</a:t>
            </a:r>
            <a:endParaRPr lang="sk-SK" sz="2800" b="1" dirty="0" smtClean="0"/>
          </a:p>
          <a:p>
            <a:pPr marL="273050" lvl="1" indent="-273050">
              <a:buClr>
                <a:srgbClr val="0BD0D9"/>
              </a:buClr>
              <a:buSzPct val="95000"/>
              <a:buNone/>
            </a:pPr>
            <a:r>
              <a:rPr lang="sk-SK" sz="2800" dirty="0" smtClean="0"/>
              <a:t>    Boli zavedené:</a:t>
            </a:r>
          </a:p>
          <a:p>
            <a:pPr lvl="1"/>
            <a:r>
              <a:rPr lang="sk-SK" dirty="0" smtClean="0"/>
              <a:t>Didaktické predpisy, osnovy, školský, klasifikačný, rokovací poriadok, a skúšky pri zavŕšení štúdia.</a:t>
            </a:r>
          </a:p>
          <a:p>
            <a:pPr lvl="1"/>
            <a:r>
              <a:rPr lang="sk-SK" dirty="0" smtClean="0"/>
              <a:t>Učebnice</a:t>
            </a:r>
          </a:p>
          <a:p>
            <a:pPr lvl="1"/>
            <a:r>
              <a:rPr lang="sk-SK" dirty="0" smtClean="0"/>
              <a:t>Reforma samo - vzdelávania žiactva</a:t>
            </a:r>
          </a:p>
          <a:p>
            <a:pPr lvl="1"/>
            <a:r>
              <a:rPr lang="sk-SK" dirty="0" smtClean="0"/>
              <a:t>Výchova profesorského dorastu</a:t>
            </a:r>
          </a:p>
          <a:p>
            <a:pPr lvl="1"/>
            <a:r>
              <a:rPr lang="sk-SK" dirty="0" smtClean="0"/>
              <a:t>Styk s rodičmi - rodičovské združenia</a:t>
            </a:r>
          </a:p>
          <a:p>
            <a:pPr>
              <a:buNone/>
            </a:pPr>
            <a:r>
              <a:rPr lang="sk-SK" sz="2800" b="1" dirty="0" smtClean="0"/>
              <a:t>  </a:t>
            </a:r>
            <a:r>
              <a:rPr lang="sk-SK" sz="2800" dirty="0" smtClean="0"/>
              <a:t>Vzniká prvá Vysoká škola technická 1938 v Košiciach. Neskôr bola premiestnená do Prešova, Martina a nakoniec do Bratislavy.</a:t>
            </a:r>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10</a:t>
            </a:fld>
            <a:endParaRPr lang="sk-SK"/>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857231"/>
            <a:ext cx="8501122" cy="5572165"/>
          </a:xfrm>
        </p:spPr>
        <p:txBody>
          <a:bodyPr/>
          <a:lstStyle/>
          <a:p>
            <a:pPr marL="273050" lvl="1" indent="-273050">
              <a:buClr>
                <a:srgbClr val="0BD0D9"/>
              </a:buClr>
              <a:buSzPct val="95000"/>
            </a:pPr>
            <a:r>
              <a:rPr lang="sk-SK" sz="2800" b="1" dirty="0" smtClean="0"/>
              <a:t>  Školstvo na Slovensku po roku 1945 až do       	 súčasnosti</a:t>
            </a:r>
          </a:p>
          <a:p>
            <a:pPr lvl="0" algn="just"/>
            <a:r>
              <a:rPr lang="sk-SK" sz="2800" dirty="0" smtClean="0"/>
              <a:t>Po r. </a:t>
            </a:r>
            <a:r>
              <a:rPr lang="sk-SK" sz="2800" b="1" dirty="0" smtClean="0"/>
              <a:t>1945</a:t>
            </a:r>
            <a:r>
              <a:rPr lang="sk-SK" sz="2800" dirty="0" smtClean="0"/>
              <a:t> vplyv centralizovanej moci a útlm alternatívneho školstva.</a:t>
            </a:r>
            <a:endParaRPr lang="sk-SK" sz="3200" dirty="0" smtClean="0"/>
          </a:p>
          <a:p>
            <a:pPr lvl="0" algn="just"/>
            <a:r>
              <a:rPr lang="sk-SK" sz="2800" dirty="0" smtClean="0"/>
              <a:t>Zriadenie pedagogických fakúlt  pre prípravu pedagógov na všetky typy škôl.  </a:t>
            </a:r>
            <a:endParaRPr lang="sk-SK" sz="3200" dirty="0" smtClean="0"/>
          </a:p>
          <a:p>
            <a:pPr lvl="0" algn="just"/>
            <a:r>
              <a:rPr lang="sk-SK" sz="2800" b="1" dirty="0" smtClean="0"/>
              <a:t>1953</a:t>
            </a:r>
            <a:r>
              <a:rPr lang="sk-SK" sz="2800" dirty="0" smtClean="0"/>
              <a:t> skrátenie povinnej školskej dochádzky </a:t>
            </a:r>
            <a:r>
              <a:rPr lang="sk-SK" sz="2800" b="1" dirty="0" smtClean="0"/>
              <a:t>z 9 na 8 </a:t>
            </a:r>
            <a:r>
              <a:rPr lang="sk-SK" sz="2800" dirty="0" smtClean="0"/>
              <a:t>rokov</a:t>
            </a:r>
            <a:endParaRPr lang="sk-SK" sz="3200" dirty="0" smtClean="0"/>
          </a:p>
          <a:p>
            <a:pPr lvl="0" algn="just"/>
            <a:r>
              <a:rPr lang="sk-SK" sz="2800" b="1" dirty="0" smtClean="0"/>
              <a:t>1960 </a:t>
            </a:r>
            <a:r>
              <a:rPr lang="sk-SK" sz="2800" dirty="0" smtClean="0"/>
              <a:t>školský zákon „ Zákon o sústave výchovy a vzdelávania“, 2 univerzity: UK, UPJŠ</a:t>
            </a:r>
            <a:endParaRPr lang="sk-SK" sz="3200" dirty="0" smtClean="0"/>
          </a:p>
          <a:p>
            <a:pPr lvl="0" algn="just"/>
            <a:r>
              <a:rPr lang="sk-SK" sz="2800" b="1" dirty="0" smtClean="0"/>
              <a:t>1984</a:t>
            </a:r>
            <a:r>
              <a:rPr lang="sk-SK" sz="2800" dirty="0" smtClean="0"/>
              <a:t> Ďalší rozvoj Československej výchovno-vzdelávacej sústavy ,1O ročná  PŠD</a:t>
            </a:r>
            <a:endParaRPr lang="sk-SK" sz="3200" dirty="0" smtClean="0"/>
          </a:p>
          <a:p>
            <a:pPr marL="273050" lvl="1" indent="-273050">
              <a:buClr>
                <a:srgbClr val="0BD0D9"/>
              </a:buClr>
              <a:buSzPct val="95000"/>
              <a:buNone/>
            </a:pPr>
            <a:endParaRPr lang="sk-SK" sz="2800" dirty="0" smtClean="0"/>
          </a:p>
          <a:p>
            <a:endParaRPr lang="sk-SK" sz="2800" b="1" dirty="0" smtClean="0"/>
          </a:p>
          <a:p>
            <a:endParaRPr lang="sk-SK" sz="2800" b="1" dirty="0" smtClean="0"/>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11</a:t>
            </a:fld>
            <a:endParaRPr lang="sk-SK"/>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71472" y="428604"/>
            <a:ext cx="8358246" cy="357190"/>
          </a:xfrm>
        </p:spPr>
        <p:txBody>
          <a:bodyPr/>
          <a:lstStyle/>
          <a:p>
            <a:pPr lvl="0" algn="ctr"/>
            <a:r>
              <a:rPr lang="sk-SK" sz="4800" dirty="0" smtClean="0"/>
              <a:t> </a:t>
            </a:r>
          </a:p>
        </p:txBody>
      </p:sp>
      <p:sp>
        <p:nvSpPr>
          <p:cNvPr id="11267" name="Zástupný symbol obsahu 2"/>
          <p:cNvSpPr>
            <a:spLocks noGrp="1"/>
          </p:cNvSpPr>
          <p:nvPr>
            <p:ph idx="1"/>
          </p:nvPr>
        </p:nvSpPr>
        <p:spPr>
          <a:xfrm>
            <a:off x="357158" y="714357"/>
            <a:ext cx="8329642" cy="5610244"/>
          </a:xfrm>
        </p:spPr>
        <p:txBody>
          <a:bodyPr/>
          <a:lstStyle/>
          <a:p>
            <a:r>
              <a:rPr lang="sk-SK" sz="2800" dirty="0" smtClean="0"/>
              <a:t>Súčasťou  sústavy boli aj ľudové školy umenia, jazykové školy, sústava výchovného poradenstva a i.</a:t>
            </a:r>
          </a:p>
          <a:p>
            <a:r>
              <a:rPr lang="sk-SK" sz="2800" dirty="0" smtClean="0"/>
              <a:t>Po r. 1989 dochádza k demokratizačným tendenciám, čím sa zmenili úlohy a poslanie škôl. Vznikajú cirkevné a súkromné školy, kde sa zrovnoprávnila </a:t>
            </a:r>
            <a:r>
              <a:rPr lang="sk-SK" sz="2800" dirty="0" err="1" smtClean="0"/>
              <a:t>výuka</a:t>
            </a:r>
            <a:r>
              <a:rPr lang="sk-SK" sz="2800" dirty="0" smtClean="0"/>
              <a:t> so systémom štátnych škôl. Povinná školská dochádzka sa stanovila na 9 rokov.</a:t>
            </a:r>
          </a:p>
          <a:p>
            <a:r>
              <a:rPr lang="sk-SK" sz="2800" dirty="0" smtClean="0"/>
              <a:t>Štruktúra školstva sa nezmenila, niektoré subjekty  sa premenovali, ale funkčne zostali nezmenené .</a:t>
            </a:r>
          </a:p>
          <a:p>
            <a:r>
              <a:rPr lang="sk-SK" sz="2800" dirty="0" smtClean="0"/>
              <a:t>Zákony z roku 1990 zabezpečili slobodu vzdelávania i autonómne postavenie VŠ s ich akademickými právami a slobodami.</a:t>
            </a:r>
          </a:p>
          <a:p>
            <a:pPr>
              <a:buNone/>
            </a:pPr>
            <a:endParaRPr lang="sk-SK" sz="4400" dirty="0" smtClean="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E8AA85F8-42A4-4C3E-B628-7B7CC7D59BFB}" type="slidenum">
              <a:rPr lang="sk-SK"/>
              <a:pPr>
                <a:defRPr/>
              </a:pPr>
              <a:t>12</a:t>
            </a:fld>
            <a:endParaRPr lang="sk-SK"/>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4348" y="142852"/>
            <a:ext cx="8229600" cy="642942"/>
          </a:xfrm>
        </p:spPr>
        <p:txBody>
          <a:bodyPr/>
          <a:lstStyle/>
          <a:p>
            <a:pPr>
              <a:lnSpc>
                <a:spcPct val="115000"/>
              </a:lnSpc>
              <a:spcAft>
                <a:spcPts val="1000"/>
              </a:spcAft>
            </a:pPr>
            <a:r>
              <a:rPr lang="sk-SK" sz="2400" dirty="0" smtClean="0">
                <a:latin typeface="Verdana"/>
                <a:ea typeface="Calibri"/>
                <a:cs typeface="Times New Roman"/>
              </a:rPr>
              <a:t>ŠKOLSKÝ SYSTÉM V SLOVENSKEJ REPUBLIKE</a:t>
            </a:r>
            <a:endParaRPr lang="sk-SK" sz="2400" dirty="0">
              <a:latin typeface="Courier New"/>
              <a:ea typeface="Calibri"/>
              <a:cs typeface="Times New Roman"/>
            </a:endParaRPr>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13</a:t>
            </a:fld>
            <a:endParaRPr lang="sk-SK"/>
          </a:p>
        </p:txBody>
      </p:sp>
      <p:sp>
        <p:nvSpPr>
          <p:cNvPr id="7" name="Obdĺžnik 6"/>
          <p:cNvSpPr/>
          <p:nvPr/>
        </p:nvSpPr>
        <p:spPr>
          <a:xfrm>
            <a:off x="4529137" y="4533890"/>
            <a:ext cx="214314" cy="285752"/>
          </a:xfrm>
          <a:prstGeom prst="rect">
            <a:avLst/>
          </a:prstGeom>
          <a:solidFill>
            <a:srgbClr val="00CC66"/>
          </a:solidFill>
          <a:ln>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8" name="Zástupný symbol obsahu 7"/>
          <p:cNvSpPr>
            <a:spLocks noGrp="1"/>
          </p:cNvSpPr>
          <p:nvPr>
            <p:ph idx="1"/>
          </p:nvPr>
        </p:nvSpPr>
        <p:spPr>
          <a:xfrm>
            <a:off x="500034" y="785794"/>
            <a:ext cx="8158162" cy="5715040"/>
          </a:xfrm>
        </p:spPr>
        <p:txBody>
          <a:bodyPr/>
          <a:lstStyle/>
          <a:p>
            <a:r>
              <a:rPr lang="sk-SK" dirty="0" smtClean="0"/>
              <a:t>Školstvo na Slovensku po roku 1989 prekonáva rad pokusov o reformu. Aktivity a projekty (Sokrates, </a:t>
            </a:r>
            <a:r>
              <a:rPr lang="sk-SK" dirty="0" err="1" smtClean="0"/>
              <a:t>Genesis</a:t>
            </a:r>
            <a:r>
              <a:rPr lang="sk-SK" dirty="0" smtClean="0"/>
              <a:t>, Milénium...) sa snažili prispieť k skvalitneniu edukácie v našich podmienkach</a:t>
            </a:r>
          </a:p>
          <a:p>
            <a:r>
              <a:rPr lang="sk-SK" dirty="0" smtClean="0"/>
              <a:t> Posledné zámery sú implementované v zákone 245/2008 </a:t>
            </a:r>
            <a:r>
              <a:rPr lang="sk-SK" dirty="0" err="1" smtClean="0"/>
              <a:t>Z.z</a:t>
            </a:r>
            <a:r>
              <a:rPr lang="sk-SK" dirty="0" smtClean="0"/>
              <a:t>. v znení neskorších predpisov „Školský zákon“, ktorý sa snaží zjednotiť európsky legislatívny rámec týkajúci sa školstva. Už štruktúrou vzdelávania sa výrazne líšime od viacerých európskych štátov.</a:t>
            </a:r>
          </a:p>
          <a:p>
            <a:r>
              <a:rPr lang="sk-SK" dirty="0" smtClean="0"/>
              <a:t>Prvým znakom je vymedzenie materských škôl. V západnej Európe nie sú školami, sú viac-menej zariadeniami podobajúce sa našim jasliam. Jasle pre deti nespadajú do kompetencie ministerstva školstva a nevzťahuje sa na nich ani „Školský zákon“.</a:t>
            </a:r>
          </a:p>
          <a:p>
            <a:endParaRPr lang="sk-SK" dirty="0" smtClean="0"/>
          </a:p>
          <a:p>
            <a:endParaRPr lang="sk-SK"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428605"/>
            <a:ext cx="8258204" cy="5895996"/>
          </a:xfrm>
        </p:spPr>
        <p:txBody>
          <a:bodyPr/>
          <a:lstStyle/>
          <a:p>
            <a:pPr marL="273050" lvl="1" indent="-273050">
              <a:buClr>
                <a:srgbClr val="0BD0D9"/>
              </a:buClr>
              <a:buSzPct val="95000"/>
              <a:buNone/>
            </a:pPr>
            <a:endParaRPr lang="sk-SK" sz="2800" b="1" dirty="0" smtClean="0"/>
          </a:p>
          <a:p>
            <a:pPr>
              <a:buNone/>
            </a:pPr>
            <a:r>
              <a:rPr lang="sk-SK" b="1" dirty="0" smtClean="0"/>
              <a:t>    ISCED O –Materské školy</a:t>
            </a:r>
            <a:endParaRPr lang="sk-SK" dirty="0" smtClean="0"/>
          </a:p>
          <a:p>
            <a:r>
              <a:rPr lang="sk-SK" dirty="0" smtClean="0"/>
              <a:t>sú zaradené do štruktúry škôl, majú vzdelávací program (štátny, školský). Podliehajú kontrole štátnej školskej inšpekcie a dotvárajú komplexnú štruktúru vzdelávania. Materské školy – pre 3. - 6. ročné deti, je možné prihlásiť aj 2.ročné deti, ktoré sú psychicky spôsobilé navštevovať  materskú školu. Dôležitým je najmä „prípravný ročník“ – 5. - 6. ročné deti, ktorý zabezpečuje adaptáciu pre vstup do základnej školy. Vytvára žiacke kompetencie ohľadom disciplíny, koncentrácie – pozornosti, ale plní aj funkciu odhaľovania špecifických porúch, ktoré sú prekážkou v ďalšej edukácii</a:t>
            </a:r>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14</a:t>
            </a:fld>
            <a:endParaRPr lang="sk-SK"/>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714355"/>
            <a:ext cx="8229600" cy="5610245"/>
          </a:xfrm>
        </p:spPr>
        <p:txBody>
          <a:bodyPr/>
          <a:lstStyle/>
          <a:p>
            <a:pPr marL="273050" lvl="1" indent="-273050">
              <a:buClr>
                <a:srgbClr val="0BD0D9"/>
              </a:buClr>
              <a:buSzPct val="95000"/>
              <a:buNone/>
            </a:pPr>
            <a:endParaRPr lang="sk-SK" sz="2800" b="1" dirty="0" smtClean="0"/>
          </a:p>
          <a:p>
            <a:pPr>
              <a:buNone/>
            </a:pPr>
            <a:r>
              <a:rPr lang="sk-SK" b="1" dirty="0" smtClean="0"/>
              <a:t>    ISCED 1 – Základné školy, základné umelecké školy</a:t>
            </a:r>
            <a:endParaRPr lang="sk-SK" dirty="0" smtClean="0"/>
          </a:p>
          <a:p>
            <a:r>
              <a:rPr lang="sk-SK" dirty="0" smtClean="0"/>
              <a:t>ide o 1. stupeň základnej školy definovaný ročníkmi 1. – 5... zámerom je všeobecná príprava. Štruktúra poznatkov je formátovaná v prospech teoretických znalostí overiteľných v praktickom živote. Sleduje telesný, psychický, mentálny rozvoj jedinca. Posledným ročníkom je ukončené </a:t>
            </a:r>
            <a:r>
              <a:rPr lang="sk-SK" b="1" dirty="0" smtClean="0"/>
              <a:t>základné vzdelanie.</a:t>
            </a:r>
            <a:r>
              <a:rPr lang="sk-SK" dirty="0" smtClean="0"/>
              <a:t> Základné umelecké školy neposkytujú základné vzdelanie, ide o doplnok pre talentované deti.</a:t>
            </a:r>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15</a:t>
            </a:fld>
            <a:endParaRPr lang="sk-SK"/>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714356"/>
            <a:ext cx="8501122" cy="5610245"/>
          </a:xfrm>
        </p:spPr>
        <p:txBody>
          <a:bodyPr/>
          <a:lstStyle/>
          <a:p>
            <a:pPr algn="just">
              <a:buNone/>
            </a:pPr>
            <a:endParaRPr lang="sk-SK" sz="4400" kern="1200" dirty="0" smtClean="0">
              <a:solidFill>
                <a:schemeClr val="tx1"/>
              </a:solidFill>
              <a:latin typeface="+mn-lt"/>
              <a:ea typeface="+mn-ea"/>
              <a:cs typeface="+mn-cs"/>
            </a:endParaRPr>
          </a:p>
          <a:p>
            <a:pPr marL="273050" lvl="1" indent="-273050">
              <a:buClr>
                <a:srgbClr val="0BD0D9"/>
              </a:buClr>
              <a:buSzPct val="95000"/>
            </a:pPr>
            <a:endParaRPr lang="sk-SK" sz="2800" b="1" dirty="0" smtClean="0"/>
          </a:p>
          <a:p>
            <a:pPr>
              <a:buNone/>
            </a:pPr>
            <a:r>
              <a:rPr lang="sk-SK" b="1" dirty="0" smtClean="0"/>
              <a:t>    ISCED 2 – Nižšie stredné vzdelanie (základné školy, základné umelecké školy)</a:t>
            </a:r>
          </a:p>
          <a:p>
            <a:pPr>
              <a:buNone/>
            </a:pPr>
            <a:endParaRPr lang="sk-SK" dirty="0" smtClean="0"/>
          </a:p>
          <a:p>
            <a:r>
              <a:rPr lang="sk-SK" dirty="0" smtClean="0"/>
              <a:t>ide najmä o 2. stupeň 6. – 9. ročník. Toto vzdelávanie zabezpečuje rad všeobecných i odborných poznatkov, smerujúcich jedinca k ďalšiemu vzdelávaniu. Vytvára východiskovú pozíciu pre uplatnenie jedinca v živote.</a:t>
            </a:r>
          </a:p>
          <a:p>
            <a:pPr>
              <a:buNone/>
            </a:pPr>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dirty="0"/>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16</a:t>
            </a:fld>
            <a:endParaRPr lang="sk-SK"/>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00034" y="642918"/>
            <a:ext cx="8229600" cy="5429288"/>
          </a:xfrm>
        </p:spPr>
        <p:txBody>
          <a:bodyPr/>
          <a:lstStyle/>
          <a:p>
            <a:pPr>
              <a:buNone/>
            </a:pPr>
            <a:r>
              <a:rPr lang="sk-SK" b="1" dirty="0" smtClean="0"/>
              <a:t>    ISCED 3 – Stredná škola (Základná umelecká škola 2. stupeň)</a:t>
            </a:r>
            <a:endParaRPr lang="sk-SK" dirty="0" smtClean="0"/>
          </a:p>
          <a:p>
            <a:r>
              <a:rPr lang="sk-SK" dirty="0" smtClean="0"/>
              <a:t>Patria tu gymnázia, stredné odborné školy a konzervatóriá. Účinnosťou zákona boli zrušené 6. ročné gymnáziá a stredné odborné učilištia. Poskytovateľom učebných i </a:t>
            </a:r>
            <a:r>
              <a:rPr lang="sk-SK" dirty="0" err="1" smtClean="0"/>
              <a:t>štúdijných</a:t>
            </a:r>
            <a:r>
              <a:rPr lang="sk-SK" dirty="0" smtClean="0"/>
              <a:t> odborov sú stredné odborné školy. Zachované zostali 8. ročné a 4. ročné gymnázia a </a:t>
            </a:r>
            <a:r>
              <a:rPr lang="sk-SK" dirty="0" err="1" smtClean="0"/>
              <a:t>biligválne</a:t>
            </a:r>
            <a:r>
              <a:rPr lang="sk-SK" dirty="0" smtClean="0"/>
              <a:t> 5. ročné gymnázia. Konzervatóriá a školy úžitkového výtvarníctva vzdelávajú dvojúrovňovo 1. – 4. ročník – ISCED 3 (po maturitu) a 5. – 6. ročník – ISCED 5B, kde priznávajú titul „DIS“ resp. „DIS. </a:t>
            </a:r>
            <a:r>
              <a:rPr lang="sk-SK" dirty="0" err="1" smtClean="0"/>
              <a:t>art</a:t>
            </a:r>
            <a:r>
              <a:rPr lang="sk-SK" dirty="0" smtClean="0"/>
              <a:t>“ (diplomovaný špecialista, resp. diplomovaný špecialista umenia).</a:t>
            </a:r>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17</a:t>
            </a:fld>
            <a:endParaRPr lang="sk-SK"/>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357167"/>
            <a:ext cx="8329642" cy="5967434"/>
          </a:xfrm>
        </p:spPr>
        <p:txBody>
          <a:bodyPr/>
          <a:lstStyle/>
          <a:p>
            <a:r>
              <a:rPr lang="sk-SK" b="1" dirty="0" smtClean="0"/>
              <a:t>ISCED 4 – nadstavbové, pomaturitné, klasifikačné štúdiá</a:t>
            </a:r>
            <a:endParaRPr lang="sk-SK" dirty="0" smtClean="0"/>
          </a:p>
          <a:p>
            <a:r>
              <a:rPr lang="sk-SK" dirty="0" smtClean="0"/>
              <a:t>spravidla sa realizuje na strednej škole. Ide o doplnenie odborných spôsobilostí a končí sa maturitnou skúškou (odbornou časťou), alebo komplexnou pomaturitnou skúškou.</a:t>
            </a:r>
          </a:p>
          <a:p>
            <a:r>
              <a:rPr lang="sk-SK" b="1" dirty="0" smtClean="0"/>
              <a:t>ISCED 5 – Vysoká škola</a:t>
            </a:r>
            <a:endParaRPr lang="sk-SK" dirty="0" smtClean="0"/>
          </a:p>
          <a:p>
            <a:r>
              <a:rPr lang="sk-SK" dirty="0" smtClean="0"/>
              <a:t>je to každé dosiahnuté vzdelanie na pôde vysokej školy. Ide o tituly Bc., Ing., Mgr., ale aj PaedDr., PhDr., RNDr., MUDr., MVDr., JUDr., ThDr., PharmDr. Výnimku tvoria konzervatóriá, ŠUV a špecifické stredné školy, ktoré priznávajú titul </a:t>
            </a:r>
            <a:r>
              <a:rPr lang="sk-SK" dirty="0" err="1" smtClean="0"/>
              <a:t>Dis</a:t>
            </a:r>
            <a:r>
              <a:rPr lang="sk-SK" dirty="0" smtClean="0"/>
              <a:t>. resp. </a:t>
            </a:r>
            <a:r>
              <a:rPr lang="sk-SK" dirty="0" err="1" smtClean="0"/>
              <a:t>Dis</a:t>
            </a:r>
            <a:r>
              <a:rPr lang="sk-SK" dirty="0" smtClean="0"/>
              <a:t>. art. Patrí tu aj prvá a druhá atestácia (1. a 2. kvalifikačná skúška).</a:t>
            </a:r>
          </a:p>
          <a:p>
            <a:pPr algn="just"/>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18</a:t>
            </a:fld>
            <a:endParaRPr lang="sk-SK"/>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714355"/>
            <a:ext cx="8229600" cy="5610245"/>
          </a:xfrm>
        </p:spPr>
        <p:txBody>
          <a:bodyPr/>
          <a:lstStyle/>
          <a:p>
            <a:r>
              <a:rPr lang="sk-SK" sz="2400" kern="1200" dirty="0" smtClean="0">
                <a:solidFill>
                  <a:schemeClr val="tx1"/>
                </a:solidFill>
                <a:latin typeface="+mn-lt"/>
                <a:ea typeface="+mn-ea"/>
                <a:cs typeface="+mn-cs"/>
              </a:rPr>
              <a:t> </a:t>
            </a:r>
            <a:r>
              <a:rPr lang="sk-SK" sz="2800" b="1" dirty="0" smtClean="0"/>
              <a:t>ISCED 6 – Vysoká škola (univerzita)</a:t>
            </a:r>
            <a:endParaRPr lang="sk-SK" sz="2800" dirty="0" smtClean="0"/>
          </a:p>
          <a:p>
            <a:r>
              <a:rPr lang="sk-SK" sz="2800" dirty="0" smtClean="0"/>
              <a:t>Uvedený stupeň realizuje iba vysoká škola, ktorá má priznanú komplexnú akreditáciu ide o tituly PhD., CSc., </a:t>
            </a:r>
            <a:r>
              <a:rPr lang="sk-SK" sz="2800" dirty="0" err="1" smtClean="0"/>
              <a:t>Art.D</a:t>
            </a:r>
            <a:r>
              <a:rPr lang="sk-SK" sz="2800" dirty="0" smtClean="0"/>
              <a:t>., doc., prof., </a:t>
            </a:r>
            <a:r>
              <a:rPr lang="sk-SK" sz="2800" dirty="0" err="1" smtClean="0"/>
              <a:t>Dr.Sc</a:t>
            </a:r>
            <a:r>
              <a:rPr lang="sk-SK" sz="2800" dirty="0" smtClean="0"/>
              <a:t>. Predstavujú vedeckú spôsobilosť.</a:t>
            </a:r>
          </a:p>
          <a:p>
            <a:r>
              <a:rPr lang="sk-SK" sz="2800" dirty="0" smtClean="0"/>
              <a:t>Vzdelávací systém na Slovensku pozná – </a:t>
            </a:r>
            <a:r>
              <a:rPr lang="sk-SK" sz="2800" b="1" dirty="0" smtClean="0"/>
              <a:t>10 ročnú povinnú školskú dochádzku. </a:t>
            </a:r>
            <a:r>
              <a:rPr lang="sk-SK" sz="2800" dirty="0" smtClean="0"/>
              <a:t>Je zabezpečená trestno-právnou zodpovednosťou. Pre deti, ktoré dosiahli fyzický vek 6 rokov, ale nedosahujú pedagogicko-psychologickú spôsobilosť je zriadený nultý ročník vzdelávania.</a:t>
            </a:r>
          </a:p>
          <a:p>
            <a:pPr marL="273050" lvl="1" indent="-273050" algn="just">
              <a:buClr>
                <a:srgbClr val="0BD0D9"/>
              </a:buClr>
              <a:buSzPct val="95000"/>
              <a:buNone/>
            </a:pPr>
            <a:endParaRPr lang="sk-SK" sz="2800" b="1" dirty="0" smtClean="0"/>
          </a:p>
          <a:p>
            <a:pPr algn="just"/>
            <a:endParaRPr lang="sk-SK" dirty="0"/>
          </a:p>
        </p:txBody>
      </p:sp>
      <p:sp>
        <p:nvSpPr>
          <p:cNvPr id="4" name="Zástupný symbol päty 3"/>
          <p:cNvSpPr>
            <a:spLocks noGrp="1"/>
          </p:cNvSpPr>
          <p:nvPr>
            <p:ph type="ftr" sz="quarter" idx="11"/>
          </p:nvPr>
        </p:nvSpPr>
        <p:spPr>
          <a:xfrm>
            <a:off x="2500298" y="6143644"/>
            <a:ext cx="3352800" cy="365125"/>
          </a:xfrm>
        </p:spPr>
        <p:txBody>
          <a:bodyPr/>
          <a:lstStyle/>
          <a:p>
            <a:pPr>
              <a:defRPr/>
            </a:pPr>
            <a:r>
              <a:rPr lang="sk-SK" dirty="0" smtClean="0"/>
              <a:t>KOMPARATÍVNA PEDAGOGIKA</a:t>
            </a:r>
            <a:endParaRPr lang="sk-SK" dirty="0"/>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19</a:t>
            </a:fld>
            <a:endParaRPr lang="sk-SK"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4"/>
          <p:cNvSpPr>
            <a:spLocks noGrp="1"/>
          </p:cNvSpPr>
          <p:nvPr>
            <p:ph type="title"/>
          </p:nvPr>
        </p:nvSpPr>
        <p:spPr>
          <a:xfrm>
            <a:off x="457200" y="428625"/>
            <a:ext cx="8543956" cy="857250"/>
          </a:xfrm>
        </p:spPr>
        <p:txBody>
          <a:bodyPr/>
          <a:lstStyle/>
          <a:p>
            <a:pPr lvl="1" hangingPunct="0"/>
            <a:endParaRPr lang="sk-SK" sz="4400" u="sng" dirty="0" smtClean="0"/>
          </a:p>
        </p:txBody>
      </p:sp>
      <p:sp>
        <p:nvSpPr>
          <p:cNvPr id="8195" name="Zástupný symbol obsahu 5"/>
          <p:cNvSpPr>
            <a:spLocks noGrp="1"/>
          </p:cNvSpPr>
          <p:nvPr>
            <p:ph idx="1"/>
          </p:nvPr>
        </p:nvSpPr>
        <p:spPr>
          <a:xfrm>
            <a:off x="357158" y="142852"/>
            <a:ext cx="8543956" cy="6715148"/>
          </a:xfrm>
        </p:spPr>
        <p:txBody>
          <a:bodyPr/>
          <a:lstStyle/>
          <a:p>
            <a:pPr algn="just" hangingPunct="0">
              <a:buNone/>
            </a:pPr>
            <a:r>
              <a:rPr lang="sk-SK" sz="2800" dirty="0" smtClean="0"/>
              <a:t> </a:t>
            </a:r>
            <a:r>
              <a:rPr lang="sk-SK" sz="2800" b="1" dirty="0" smtClean="0"/>
              <a:t>   Vznik a vývin porovnávacej pedagogiky</a:t>
            </a:r>
          </a:p>
          <a:p>
            <a:pPr algn="just"/>
            <a:r>
              <a:rPr lang="sk-SK" sz="2800" dirty="0" smtClean="0"/>
              <a:t>Pedagogika má svoje korene už v starovekom Grécku. </a:t>
            </a:r>
            <a:r>
              <a:rPr lang="sk-SK" sz="2800" b="1" dirty="0" smtClean="0"/>
              <a:t>Xenofón</a:t>
            </a:r>
            <a:r>
              <a:rPr lang="sk-SK" sz="2800" dirty="0" smtClean="0"/>
              <a:t> a </a:t>
            </a:r>
            <a:r>
              <a:rPr lang="sk-SK" sz="2800" dirty="0" err="1" smtClean="0"/>
              <a:t>Herodot</a:t>
            </a:r>
            <a:r>
              <a:rPr lang="sk-SK" sz="2800" dirty="0" smtClean="0"/>
              <a:t> cestovali a poznávali vzdelávanie v Perzii, Egypte, a obohacovali tak aj Grécke. </a:t>
            </a:r>
          </a:p>
          <a:p>
            <a:pPr algn="just"/>
            <a:r>
              <a:rPr lang="sk-SK" sz="2800" b="1" dirty="0" smtClean="0"/>
              <a:t>J.A. Komenský</a:t>
            </a:r>
            <a:r>
              <a:rPr lang="sk-SK" sz="2800" dirty="0" smtClean="0"/>
              <a:t>, sa živo zaujímal o školstvo vo všetkých európskych krajinách.  Vo svojej Didaktike venuje nemalú pozornosť nielen škole ale aj ich usporiadaniu škôl a načrtnutiu školského systému, už vo svojej dobe.</a:t>
            </a:r>
          </a:p>
          <a:p>
            <a:pPr algn="just" hangingPunct="0"/>
            <a:r>
              <a:rPr lang="sk-SK" sz="2800" dirty="0" smtClean="0"/>
              <a:t>Za otca porovnávacej pedagogiky považujeme </a:t>
            </a:r>
            <a:r>
              <a:rPr lang="sk-SK" sz="2800" dirty="0" err="1" smtClean="0"/>
              <a:t>francúszky</a:t>
            </a:r>
            <a:r>
              <a:rPr lang="sk-SK" sz="2800" dirty="0" smtClean="0"/>
              <a:t> spisovateľ </a:t>
            </a:r>
            <a:r>
              <a:rPr lang="sk-SK" sz="2800" b="1" dirty="0" err="1" smtClean="0"/>
              <a:t>Marc-Antoine</a:t>
            </a:r>
            <a:r>
              <a:rPr lang="sk-SK" sz="2800" b="1" dirty="0" smtClean="0"/>
              <a:t> </a:t>
            </a:r>
            <a:r>
              <a:rPr lang="sk-SK" sz="2800" b="1" dirty="0" err="1" smtClean="0"/>
              <a:t>Jullien</a:t>
            </a:r>
            <a:r>
              <a:rPr lang="sk-SK" sz="2800" b="1" dirty="0" smtClean="0"/>
              <a:t> </a:t>
            </a:r>
            <a:r>
              <a:rPr lang="sk-SK" sz="2800" b="1" dirty="0" err="1" smtClean="0"/>
              <a:t>de</a:t>
            </a:r>
            <a:r>
              <a:rPr lang="sk-SK" sz="2800" b="1" dirty="0" smtClean="0"/>
              <a:t> </a:t>
            </a:r>
            <a:r>
              <a:rPr lang="sk-SK" sz="2800" b="1" dirty="0" err="1" smtClean="0"/>
              <a:t>Paris</a:t>
            </a:r>
            <a:r>
              <a:rPr lang="sk-SK" sz="2800" dirty="0" smtClean="0"/>
              <a:t>. Analyzuje európske vzdelávacie systémy, smery, význam a s nadhľadom poukazuje na nedostatky.</a:t>
            </a:r>
          </a:p>
          <a:p>
            <a:pPr hangingPunct="0"/>
            <a:endParaRPr lang="sk-SK" sz="2400" dirty="0" smtClean="0"/>
          </a:p>
        </p:txBody>
      </p:sp>
      <p:sp>
        <p:nvSpPr>
          <p:cNvPr id="3" name="Zástupný symbol päty 2"/>
          <p:cNvSpPr>
            <a:spLocks noGrp="1"/>
          </p:cNvSpPr>
          <p:nvPr>
            <p:ph type="ftr" sz="quarter" idx="11"/>
          </p:nvPr>
        </p:nvSpPr>
        <p:spPr/>
        <p:txBody>
          <a:bodyPr/>
          <a:lstStyle/>
          <a:p>
            <a:pPr>
              <a:defRPr/>
            </a:pPr>
            <a:r>
              <a:rPr lang="sk-SK" smtClean="0"/>
              <a:t>KOMPARATÍVNA PEDAGOGIKA</a:t>
            </a:r>
            <a:endParaRPr lang="sk-SK" dirty="0"/>
          </a:p>
        </p:txBody>
      </p:sp>
      <p:sp>
        <p:nvSpPr>
          <p:cNvPr id="7" name="Zástupný symbol čísla snímky 6"/>
          <p:cNvSpPr>
            <a:spLocks noGrp="1"/>
          </p:cNvSpPr>
          <p:nvPr>
            <p:ph type="sldNum" sz="quarter" idx="12"/>
          </p:nvPr>
        </p:nvSpPr>
        <p:spPr/>
        <p:txBody>
          <a:bodyPr/>
          <a:lstStyle/>
          <a:p>
            <a:pPr>
              <a:defRPr/>
            </a:pPr>
            <a:fld id="{2871C742-D5ED-4240-9437-3F6E27A3D205}" type="slidenum">
              <a:rPr lang="sk-SK"/>
              <a:pPr>
                <a:defRPr/>
              </a:pPr>
              <a:t>2</a:t>
            </a:fld>
            <a:endParaRPr lang="sk-SK"/>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642918"/>
            <a:ext cx="8501122" cy="5610245"/>
          </a:xfrm>
        </p:spPr>
        <p:txBody>
          <a:bodyPr/>
          <a:lstStyle/>
          <a:p>
            <a:r>
              <a:rPr lang="sk-SK" sz="2800" dirty="0" smtClean="0"/>
              <a:t>Legislatíva umožňuje aj individuálne vzdelávanie  v domácom prostredí. Jeho výstupom je absolvovanie – vykonanie komisionálnej skúšky v podmienkach príslušnej základnej školy.</a:t>
            </a:r>
          </a:p>
          <a:p>
            <a:pPr>
              <a:buNone/>
            </a:pPr>
            <a:r>
              <a:rPr lang="sk-SK" sz="2800" dirty="0" smtClean="0"/>
              <a:t>   </a:t>
            </a:r>
          </a:p>
          <a:p>
            <a:pPr>
              <a:buNone/>
            </a:pPr>
            <a:r>
              <a:rPr lang="sk-SK" sz="2800" dirty="0" smtClean="0"/>
              <a:t>   Školský systém dotvárajú </a:t>
            </a:r>
            <a:r>
              <a:rPr lang="sk-SK" sz="2800" b="1" dirty="0" smtClean="0"/>
              <a:t>„školské zariadenia“:</a:t>
            </a:r>
            <a:endParaRPr lang="sk-SK" sz="2800" dirty="0" smtClean="0"/>
          </a:p>
          <a:p>
            <a:r>
              <a:rPr lang="sk-SK" sz="2800" dirty="0" smtClean="0"/>
              <a:t>Školský klub detí</a:t>
            </a:r>
          </a:p>
          <a:p>
            <a:r>
              <a:rPr lang="sk-SK" sz="2800" dirty="0" smtClean="0"/>
              <a:t>Školské stredisko záujmovej činnosti</a:t>
            </a:r>
          </a:p>
          <a:p>
            <a:r>
              <a:rPr lang="sk-SK" sz="2800" dirty="0" smtClean="0"/>
              <a:t>Centrum voľného času</a:t>
            </a:r>
          </a:p>
          <a:p>
            <a:r>
              <a:rPr lang="sk-SK" sz="2800" dirty="0" smtClean="0"/>
              <a:t>Školský internát</a:t>
            </a:r>
          </a:p>
          <a:p>
            <a:r>
              <a:rPr lang="sk-SK" sz="2800" dirty="0" smtClean="0"/>
              <a:t>Stredisko odbornej praxe</a:t>
            </a:r>
          </a:p>
          <a:p>
            <a:pPr algn="just">
              <a:buNone/>
            </a:pPr>
            <a:endParaRPr lang="sk-SK" sz="2800" kern="1200" dirty="0" smtClean="0">
              <a:solidFill>
                <a:schemeClr val="tx1"/>
              </a:solidFill>
              <a:latin typeface="+mn-lt"/>
              <a:ea typeface="+mn-ea"/>
              <a:cs typeface="+mn-cs"/>
            </a:endParaRPr>
          </a:p>
          <a:p>
            <a:pPr marL="273050" lvl="1" indent="-273050" algn="just">
              <a:buClr>
                <a:srgbClr val="0BD0D9"/>
              </a:buClr>
              <a:buSzPct val="95000"/>
            </a:pPr>
            <a:endParaRPr lang="sk-SK" sz="2800" b="1" dirty="0" smtClean="0"/>
          </a:p>
          <a:p>
            <a:pPr algn="just"/>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20</a:t>
            </a:fld>
            <a:endParaRPr lang="sk-SK"/>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714356"/>
            <a:ext cx="8301038" cy="5572164"/>
          </a:xfrm>
        </p:spPr>
        <p:txBody>
          <a:bodyPr/>
          <a:lstStyle/>
          <a:p>
            <a:pPr>
              <a:buNone/>
            </a:pPr>
            <a:r>
              <a:rPr lang="sk-SK" b="1" dirty="0" smtClean="0"/>
              <a:t>                                      „špeciálne výchovné zariadenia“</a:t>
            </a:r>
            <a:endParaRPr lang="sk-SK" dirty="0" smtClean="0"/>
          </a:p>
          <a:p>
            <a:r>
              <a:rPr lang="sk-SK" dirty="0" smtClean="0"/>
              <a:t>Diagnostické centrum</a:t>
            </a:r>
          </a:p>
          <a:p>
            <a:r>
              <a:rPr lang="sk-SK" dirty="0" smtClean="0"/>
              <a:t>Reedukačné centrum</a:t>
            </a:r>
          </a:p>
          <a:p>
            <a:r>
              <a:rPr lang="sk-SK" dirty="0" smtClean="0"/>
              <a:t>Liečebno-výchovné sanatórium</a:t>
            </a:r>
          </a:p>
          <a:p>
            <a:pPr>
              <a:buNone/>
            </a:pPr>
            <a:r>
              <a:rPr lang="sk-SK" b="1" dirty="0" smtClean="0"/>
              <a:t>   „zariadenia výchovného poradenstva a prevencie“</a:t>
            </a:r>
            <a:endParaRPr lang="sk-SK" dirty="0" smtClean="0"/>
          </a:p>
          <a:p>
            <a:r>
              <a:rPr lang="sk-SK" dirty="0" smtClean="0"/>
              <a:t>Pedagogicko-psychologické poradenstvo</a:t>
            </a:r>
          </a:p>
          <a:p>
            <a:r>
              <a:rPr lang="sk-SK" dirty="0" smtClean="0"/>
              <a:t>Psychologické poradenstvo</a:t>
            </a:r>
          </a:p>
          <a:p>
            <a:pPr>
              <a:buNone/>
            </a:pPr>
            <a:r>
              <a:rPr lang="sk-SK" dirty="0" smtClean="0"/>
              <a:t>                                           </a:t>
            </a:r>
            <a:r>
              <a:rPr lang="sk-SK" b="1" dirty="0" smtClean="0"/>
              <a:t>„školské účelové zariadenia“</a:t>
            </a:r>
            <a:endParaRPr lang="sk-SK" dirty="0" smtClean="0"/>
          </a:p>
          <a:p>
            <a:r>
              <a:rPr lang="sk-SK" dirty="0" smtClean="0"/>
              <a:t>Škola v prírode</a:t>
            </a:r>
          </a:p>
          <a:p>
            <a:r>
              <a:rPr lang="sk-SK" dirty="0" smtClean="0"/>
              <a:t>Zariadenia školského stravovania</a:t>
            </a:r>
          </a:p>
          <a:p>
            <a:r>
              <a:rPr lang="sk-SK" dirty="0" smtClean="0"/>
              <a:t>Stredisko služieb škole</a:t>
            </a:r>
          </a:p>
          <a:p>
            <a:pPr>
              <a:buNone/>
            </a:pPr>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21</a:t>
            </a:fld>
            <a:endParaRPr lang="sk-SK"/>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714355"/>
            <a:ext cx="8229600" cy="5610245"/>
          </a:xfrm>
        </p:spPr>
        <p:txBody>
          <a:bodyPr/>
          <a:lstStyle/>
          <a:p>
            <a:pPr marL="273050" lvl="1" indent="-273050">
              <a:buClr>
                <a:srgbClr val="0BD0D9"/>
              </a:buClr>
              <a:buSzPct val="95000"/>
              <a:buNone/>
            </a:pPr>
            <a:r>
              <a:rPr lang="sk-SK" sz="2800" dirty="0" smtClean="0"/>
              <a:t>      Školský vzdelávací systém zabezpečuje aj ďalšie vzdelávanie učiteľov. Stalo sa tak účinnosťou zákona „o pedagogických a odborných zamestnancov“ 317/2009 </a:t>
            </a:r>
            <a:r>
              <a:rPr lang="sk-SK" sz="2800" dirty="0" err="1" smtClean="0"/>
              <a:t>Z.z</a:t>
            </a:r>
            <a:r>
              <a:rPr lang="sk-SK" sz="2800" dirty="0" smtClean="0"/>
              <a:t>. v znení neskorších predpisov. </a:t>
            </a:r>
          </a:p>
          <a:p>
            <a:pPr marL="273050" lvl="1" indent="-273050">
              <a:buClr>
                <a:srgbClr val="0BD0D9"/>
              </a:buClr>
              <a:buSzPct val="95000"/>
              <a:buNone/>
            </a:pPr>
            <a:r>
              <a:rPr lang="sk-SK" sz="2800" dirty="0" smtClean="0"/>
              <a:t>       Ide o kontinuálne vzdelávanie, ktoré vykonávajú vysoké školy, metodicko-pedagogické centrum a inštitúcie, ktorých predmetom činnosti je vzdelávanie.</a:t>
            </a:r>
          </a:p>
          <a:p>
            <a:pPr marL="273050" lvl="1" indent="-273050">
              <a:buClr>
                <a:srgbClr val="0BD0D9"/>
              </a:buClr>
              <a:buSzPct val="95000"/>
              <a:buNone/>
            </a:pPr>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22</a:t>
            </a:fld>
            <a:endParaRPr lang="sk-SK"/>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214290"/>
            <a:ext cx="8229600" cy="6286544"/>
          </a:xfrm>
        </p:spPr>
        <p:txBody>
          <a:bodyPr/>
          <a:lstStyle/>
          <a:p>
            <a:pPr>
              <a:buNone/>
            </a:pPr>
            <a:r>
              <a:rPr lang="sk-SK" sz="2800" b="1" smtClean="0"/>
              <a:t>   Kontinuálne </a:t>
            </a:r>
            <a:r>
              <a:rPr lang="sk-SK" sz="2800" b="1" dirty="0" smtClean="0"/>
              <a:t>vzdelávanie učiteľov sa realizuje danými formami:</a:t>
            </a:r>
            <a:endParaRPr lang="sk-SK" sz="2800" dirty="0" smtClean="0"/>
          </a:p>
          <a:p>
            <a:r>
              <a:rPr lang="sk-SK" sz="2800" dirty="0" smtClean="0"/>
              <a:t>Adaptačné vzdelávanie </a:t>
            </a:r>
          </a:p>
          <a:p>
            <a:r>
              <a:rPr lang="sk-SK" sz="2800" dirty="0" smtClean="0"/>
              <a:t>Aktualizačné vzdelávanie </a:t>
            </a:r>
          </a:p>
          <a:p>
            <a:r>
              <a:rPr lang="sk-SK" sz="2800" dirty="0" smtClean="0"/>
              <a:t>Inovačné vzdelávanie</a:t>
            </a:r>
          </a:p>
          <a:p>
            <a:r>
              <a:rPr lang="sk-SK" sz="2800" dirty="0" smtClean="0"/>
              <a:t>Špecializačné vzdelávanie</a:t>
            </a:r>
          </a:p>
          <a:p>
            <a:r>
              <a:rPr lang="sk-SK" sz="2800" dirty="0" smtClean="0"/>
              <a:t>Funkčné vzdelávanie</a:t>
            </a:r>
          </a:p>
          <a:p>
            <a:r>
              <a:rPr lang="sk-SK" sz="2800" dirty="0" smtClean="0"/>
              <a:t>Kvalifikačné vzdelávanie</a:t>
            </a:r>
          </a:p>
          <a:p>
            <a:r>
              <a:rPr lang="sk-SK" sz="2800" dirty="0" smtClean="0"/>
              <a:t>Slovenský vzdelávací systém prešiel výraznou evolúciou, ktorá síce nepriniesla zjednodušenie, ale umožnila flexibilne realizovať vzdelávanie  v intenciách európskych štandardov</a:t>
            </a:r>
            <a:endParaRPr lang="sk-SK" dirty="0" smtClean="0"/>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23</a:t>
            </a:fld>
            <a:endParaRPr lang="sk-SK"/>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785794"/>
            <a:ext cx="8229600" cy="1295390"/>
          </a:xfrm>
        </p:spPr>
        <p:txBody>
          <a:bodyPr>
            <a:normAutofit fontScale="90000"/>
          </a:bodyPr>
          <a:lstStyle/>
          <a:p>
            <a:pPr lvl="0" algn="ctr" fontAlgn="auto" hangingPunct="0">
              <a:spcAft>
                <a:spcPts val="0"/>
              </a:spcAft>
              <a:defRPr/>
            </a:pPr>
            <a:r>
              <a:rPr lang="en-US" b="1" dirty="0" smtClean="0"/>
              <a:t> </a:t>
            </a:r>
            <a:r>
              <a:rPr lang="sk-SK" dirty="0" smtClean="0"/>
              <a:t>Prehľad vybraných školských            systémov</a:t>
            </a:r>
            <a:endParaRPr lang="sk-SK" dirty="0"/>
          </a:p>
        </p:txBody>
      </p:sp>
      <p:sp>
        <p:nvSpPr>
          <p:cNvPr id="3" name="Zástupný symbol obsahu 2"/>
          <p:cNvSpPr>
            <a:spLocks noGrp="1"/>
          </p:cNvSpPr>
          <p:nvPr>
            <p:ph idx="1"/>
          </p:nvPr>
        </p:nvSpPr>
        <p:spPr>
          <a:xfrm>
            <a:off x="357158" y="1714488"/>
            <a:ext cx="8329642" cy="4857784"/>
          </a:xfrm>
        </p:spPr>
        <p:txBody>
          <a:bodyPr>
            <a:noAutofit/>
          </a:bodyPr>
          <a:lstStyle/>
          <a:p>
            <a:r>
              <a:rPr lang="sk-SK" b="1" dirty="0" smtClean="0"/>
              <a:t>Veľká Británia</a:t>
            </a:r>
            <a:endParaRPr lang="sk-SK" dirty="0" smtClean="0"/>
          </a:p>
          <a:p>
            <a:r>
              <a:rPr lang="sk-SK" dirty="0" smtClean="0"/>
              <a:t>Vo Veľkej Británii neexistuje jediný jednotný školský systém. Vyvinuli sa 3 nezávislé výchovnovzdelávacie sústavy: Anglicko + Wales, Škótsko, Írsko. Charakteristickým rysom školstva vo Veľkej Británii je „duálny systém“. Jeho princíp spočíva v tom, že vedľa seba existujú štátne školy a školy cirkevné. Rokom 1918 sa uzákonila povinná školská dochádzka od 5 do 14 rokov. </a:t>
            </a:r>
            <a:r>
              <a:rPr lang="sk-SK" dirty="0" err="1" smtClean="0"/>
              <a:t>Výuka</a:t>
            </a:r>
            <a:r>
              <a:rPr lang="sk-SK" dirty="0" smtClean="0"/>
              <a:t> na základných školách je od roku 1918 bezplatná. </a:t>
            </a:r>
          </a:p>
          <a:p>
            <a:pPr>
              <a:buNone/>
            </a:pPr>
            <a:endParaRPr lang="sk-SK" b="1" dirty="0" smtClean="0"/>
          </a:p>
        </p:txBody>
      </p:sp>
      <p:sp>
        <p:nvSpPr>
          <p:cNvPr id="4" name="Zástupný symbol päty 3"/>
          <p:cNvSpPr>
            <a:spLocks noGrp="1"/>
          </p:cNvSpPr>
          <p:nvPr>
            <p:ph type="ftr" sz="quarter" idx="11"/>
          </p:nvPr>
        </p:nvSpPr>
        <p:spPr/>
        <p:txBody>
          <a:bodyPr/>
          <a:lstStyle/>
          <a:p>
            <a:pPr algn="ctr">
              <a:defRPr/>
            </a:pPr>
            <a:r>
              <a:rPr lang="sk-SK" smtClean="0"/>
              <a:t>KOMPARATÍVNA PEDAGOGIKA</a:t>
            </a:r>
            <a:endParaRPr lang="sk-SK" dirty="0"/>
          </a:p>
        </p:txBody>
      </p:sp>
      <p:sp>
        <p:nvSpPr>
          <p:cNvPr id="5" name="Zástupný symbol čísla snímky 4"/>
          <p:cNvSpPr>
            <a:spLocks noGrp="1"/>
          </p:cNvSpPr>
          <p:nvPr>
            <p:ph type="sldNum" sz="quarter" idx="12"/>
          </p:nvPr>
        </p:nvSpPr>
        <p:spPr/>
        <p:txBody>
          <a:bodyPr/>
          <a:lstStyle/>
          <a:p>
            <a:pPr>
              <a:defRPr/>
            </a:pPr>
            <a:fld id="{0D97B4A5-8A13-4DC5-88F1-A681227C76F2}" type="slidenum">
              <a:rPr lang="sk-SK"/>
              <a:pPr>
                <a:defRPr/>
              </a:pPr>
              <a:t>24</a:t>
            </a:fld>
            <a:endParaRPr lang="sk-SK"/>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25</a:t>
            </a:fld>
            <a:endParaRPr lang="sk-SK"/>
          </a:p>
        </p:txBody>
      </p:sp>
      <p:sp>
        <p:nvSpPr>
          <p:cNvPr id="4" name="Zástupný symbol obsahu 2"/>
          <p:cNvSpPr txBox="1">
            <a:spLocks/>
          </p:cNvSpPr>
          <p:nvPr/>
        </p:nvSpPr>
        <p:spPr>
          <a:xfrm>
            <a:off x="142844" y="214290"/>
            <a:ext cx="8586819" cy="7286676"/>
          </a:xfrm>
          <a:prstGeom prst="rect">
            <a:avLst/>
          </a:prstGeom>
        </p:spPr>
        <p:txBody>
          <a:bodyPr>
            <a:normAutofit fontScale="62500" lnSpcReduction="20000"/>
          </a:bodyPr>
          <a:lstStyle/>
          <a:p>
            <a:r>
              <a:rPr lang="sk-SK" sz="4500" dirty="0" smtClean="0">
                <a:latin typeface="+mn-lt"/>
              </a:rPr>
              <a:t>     V roku 1964 došlo k prijatiu zákona o reforme školy, ktorej dôsledkom je uzákonenie predĺženej 11-ročnej školskej dochádzky. Anglická škola pracuje na základe celodenného systému.</a:t>
            </a:r>
          </a:p>
          <a:p>
            <a:endParaRPr lang="sk-SK" sz="4500" dirty="0" smtClean="0">
              <a:latin typeface="+mn-lt"/>
            </a:endParaRPr>
          </a:p>
          <a:p>
            <a:r>
              <a:rPr lang="sk-SK" sz="4500" b="1" dirty="0" smtClean="0">
                <a:latin typeface="+mn-lt"/>
              </a:rPr>
              <a:t> Predškolská výchova</a:t>
            </a:r>
            <a:endParaRPr lang="sk-SK" sz="4500" dirty="0" smtClean="0">
              <a:latin typeface="+mn-lt"/>
            </a:endParaRPr>
          </a:p>
          <a:p>
            <a:r>
              <a:rPr lang="sk-SK" sz="4500" dirty="0" smtClean="0">
                <a:latin typeface="+mn-lt"/>
              </a:rPr>
              <a:t>v materských školách od 2 do 5 rokov</a:t>
            </a:r>
          </a:p>
          <a:p>
            <a:r>
              <a:rPr lang="sk-SK" sz="4500" dirty="0" smtClean="0">
                <a:latin typeface="+mn-lt"/>
              </a:rPr>
              <a:t>v triedach predškolskej výchovy pre deti od 3 do 5 </a:t>
            </a:r>
            <a:r>
              <a:rPr lang="sk-SK" sz="4500" dirty="0" err="1" smtClean="0">
                <a:latin typeface="+mn-lt"/>
              </a:rPr>
              <a:t>rkov</a:t>
            </a:r>
            <a:r>
              <a:rPr lang="sk-SK" sz="4500" dirty="0" smtClean="0">
                <a:latin typeface="+mn-lt"/>
              </a:rPr>
              <a:t>.</a:t>
            </a:r>
          </a:p>
          <a:p>
            <a:r>
              <a:rPr lang="sk-SK" sz="4500" b="1" dirty="0" smtClean="0">
                <a:latin typeface="+mn-lt"/>
              </a:rPr>
              <a:t>Základná škola</a:t>
            </a:r>
            <a:endParaRPr lang="sk-SK" sz="4500" dirty="0" smtClean="0">
              <a:latin typeface="+mn-lt"/>
            </a:endParaRPr>
          </a:p>
          <a:p>
            <a:r>
              <a:rPr lang="sk-SK" sz="4500" dirty="0" smtClean="0">
                <a:latin typeface="+mn-lt"/>
              </a:rPr>
              <a:t>na nižší stupeň 5 – 8 rokov</a:t>
            </a:r>
          </a:p>
          <a:p>
            <a:r>
              <a:rPr lang="sk-SK" sz="4500" dirty="0" smtClean="0">
                <a:latin typeface="+mn-lt"/>
              </a:rPr>
              <a:t>vyšší stupeň 8 – 11 rokov</a:t>
            </a:r>
          </a:p>
          <a:p>
            <a:r>
              <a:rPr lang="sk-SK" sz="4500" b="1" dirty="0" smtClean="0">
                <a:latin typeface="+mn-lt"/>
              </a:rPr>
              <a:t>Stredná škola</a:t>
            </a:r>
            <a:endParaRPr lang="sk-SK" sz="4500" dirty="0" smtClean="0">
              <a:latin typeface="+mn-lt"/>
            </a:endParaRPr>
          </a:p>
          <a:p>
            <a:r>
              <a:rPr lang="sk-SK" sz="4500" dirty="0" smtClean="0">
                <a:latin typeface="+mn-lt"/>
              </a:rPr>
              <a:t>Umožňuje dokončiť povinnú školskú dochádzku;</a:t>
            </a:r>
          </a:p>
          <a:p>
            <a:r>
              <a:rPr lang="sk-SK" sz="4500" dirty="0" smtClean="0">
                <a:latin typeface="+mn-lt"/>
              </a:rPr>
              <a:t>strednej školy klasického gymnaziálneho typu(/</a:t>
            </a:r>
            <a:r>
              <a:rPr lang="sk-SK" sz="4500" dirty="0" err="1" smtClean="0">
                <a:latin typeface="+mn-lt"/>
              </a:rPr>
              <a:t>grammar</a:t>
            </a:r>
            <a:r>
              <a:rPr lang="sk-SK" sz="4500" dirty="0" smtClean="0">
                <a:latin typeface="+mn-lt"/>
              </a:rPr>
              <a:t> </a:t>
            </a:r>
            <a:r>
              <a:rPr lang="sk-SK" sz="4500" dirty="0" err="1" smtClean="0">
                <a:latin typeface="+mn-lt"/>
              </a:rPr>
              <a:t>school</a:t>
            </a:r>
            <a:r>
              <a:rPr lang="sk-SK" sz="4500" dirty="0" smtClean="0">
                <a:latin typeface="+mn-lt"/>
              </a:rPr>
              <a:t>)</a:t>
            </a:r>
          </a:p>
          <a:p>
            <a:r>
              <a:rPr lang="sk-SK" sz="4500" dirty="0" smtClean="0">
                <a:latin typeface="+mn-lt"/>
              </a:rPr>
              <a:t>strednej technickej školy</a:t>
            </a:r>
          </a:p>
          <a:p>
            <a:r>
              <a:rPr lang="sk-SK" sz="4500" dirty="0" smtClean="0">
                <a:latin typeface="+mn-lt"/>
              </a:rPr>
              <a:t>strednej modernej školy so všeobecným profilom vzdelania</a:t>
            </a:r>
          </a:p>
          <a:p>
            <a:pPr marL="274320" indent="-274320" fontAlgn="auto" hangingPunct="0">
              <a:spcBef>
                <a:spcPct val="20000"/>
              </a:spcBef>
              <a:spcAft>
                <a:spcPts val="0"/>
              </a:spcAft>
              <a:buClr>
                <a:schemeClr val="accent3"/>
              </a:buClr>
              <a:buSzPct val="95000"/>
              <a:defRPr/>
            </a:pPr>
            <a:endParaRPr lang="sk-SK" sz="2800" dirty="0" smtClean="0"/>
          </a:p>
          <a:p>
            <a:pPr marL="274320" indent="-274320" fontAlgn="auto" hangingPunct="0">
              <a:spcBef>
                <a:spcPct val="20000"/>
              </a:spcBef>
              <a:spcAft>
                <a:spcPts val="0"/>
              </a:spcAft>
              <a:buClr>
                <a:schemeClr val="accent3"/>
              </a:buClr>
              <a:buSzPct val="95000"/>
              <a:defRPr/>
            </a:pPr>
            <a:r>
              <a:rPr lang="sk-SK" sz="2800" dirty="0" smtClean="0"/>
              <a:t> </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26</a:t>
            </a:fld>
            <a:endParaRPr lang="sk-SK"/>
          </a:p>
        </p:txBody>
      </p:sp>
      <p:sp>
        <p:nvSpPr>
          <p:cNvPr id="4" name="Zástupný symbol obsahu 2"/>
          <p:cNvSpPr txBox="1">
            <a:spLocks/>
          </p:cNvSpPr>
          <p:nvPr/>
        </p:nvSpPr>
        <p:spPr>
          <a:xfrm>
            <a:off x="285720" y="214290"/>
            <a:ext cx="8443943" cy="7143800"/>
          </a:xfrm>
          <a:prstGeom prst="rect">
            <a:avLst/>
          </a:prstGeom>
        </p:spPr>
        <p:txBody>
          <a:bodyPr>
            <a:normAutofit fontScale="92500"/>
          </a:bodyPr>
          <a:lstStyle/>
          <a:p>
            <a:r>
              <a:rPr lang="sk-SK" sz="2800" dirty="0" smtClean="0">
                <a:latin typeface="+mn-lt"/>
              </a:rPr>
              <a:t>V súčasnej dobe má však v rámci stredného školstva dominantné postavenie tzv. </a:t>
            </a:r>
            <a:r>
              <a:rPr lang="sk-SK" sz="2800" b="1" dirty="0" smtClean="0">
                <a:latin typeface="+mn-lt"/>
              </a:rPr>
              <a:t>jednotná stredná škola</a:t>
            </a:r>
            <a:r>
              <a:rPr lang="sk-SK" sz="2800" dirty="0" smtClean="0">
                <a:latin typeface="+mn-lt"/>
              </a:rPr>
              <a:t> všeobecnovzdelávacieho charakteru, kam sú prijímaní žiaci bez výberu podľa schopností.</a:t>
            </a:r>
          </a:p>
          <a:p>
            <a:endParaRPr lang="sk-SK" sz="2800" dirty="0" smtClean="0">
              <a:latin typeface="+mn-lt"/>
            </a:endParaRPr>
          </a:p>
          <a:p>
            <a:r>
              <a:rPr lang="sk-SK" sz="2800" dirty="0" smtClean="0">
                <a:latin typeface="+mn-lt"/>
              </a:rPr>
              <a:t>Paralelne so štátnymi strednými školami existujú menej početné </a:t>
            </a:r>
            <a:r>
              <a:rPr lang="sk-SK" sz="2800" b="1" dirty="0" smtClean="0">
                <a:latin typeface="+mn-lt"/>
              </a:rPr>
              <a:t>nezávislé stredné</a:t>
            </a:r>
            <a:r>
              <a:rPr lang="sk-SK" sz="2800" dirty="0" smtClean="0">
                <a:latin typeface="+mn-lt"/>
              </a:rPr>
              <a:t> </a:t>
            </a:r>
            <a:r>
              <a:rPr lang="sk-SK" sz="2800" b="1" dirty="0" smtClean="0">
                <a:latin typeface="+mn-lt"/>
              </a:rPr>
              <a:t>školy. </a:t>
            </a:r>
            <a:r>
              <a:rPr lang="sk-SK" sz="2800" dirty="0" smtClean="0">
                <a:latin typeface="+mn-lt"/>
              </a:rPr>
              <a:t>Najvýznamnejšie z nich sú elitné internátne školy. Prijímajú 12-13 ročné deti na základe náročných prijímacích skúšok.</a:t>
            </a:r>
          </a:p>
          <a:p>
            <a:endParaRPr lang="sk-SK" sz="2800" dirty="0" smtClean="0">
              <a:latin typeface="+mn-lt"/>
            </a:endParaRPr>
          </a:p>
          <a:p>
            <a:r>
              <a:rPr lang="sk-SK" sz="2800" b="1" dirty="0" smtClean="0">
                <a:latin typeface="+mn-lt"/>
              </a:rPr>
              <a:t>Vysoké školy</a:t>
            </a:r>
            <a:endParaRPr lang="sk-SK" sz="2800" dirty="0" smtClean="0">
              <a:latin typeface="+mn-lt"/>
            </a:endParaRPr>
          </a:p>
          <a:p>
            <a:r>
              <a:rPr lang="sk-SK" sz="2800" dirty="0" smtClean="0">
                <a:latin typeface="+mn-lt"/>
              </a:rPr>
              <a:t>- univerzity</a:t>
            </a:r>
          </a:p>
          <a:p>
            <a:r>
              <a:rPr lang="sk-SK" sz="2800" dirty="0" smtClean="0">
                <a:latin typeface="+mn-lt"/>
              </a:rPr>
              <a:t>Medzi najstaršie a najvýznamnejšie patria </a:t>
            </a:r>
            <a:r>
              <a:rPr lang="sk-SK" sz="2800" dirty="0" err="1" smtClean="0">
                <a:latin typeface="+mn-lt"/>
              </a:rPr>
              <a:t>Oxford</a:t>
            </a:r>
            <a:r>
              <a:rPr lang="sk-SK" sz="2800" dirty="0" smtClean="0">
                <a:latin typeface="+mn-lt"/>
              </a:rPr>
              <a:t> a Cambridge.</a:t>
            </a:r>
          </a:p>
          <a:p>
            <a:r>
              <a:rPr lang="sk-SK" sz="2800" dirty="0" smtClean="0">
                <a:latin typeface="+mn-lt"/>
              </a:rPr>
              <a:t>- polytechniky.</a:t>
            </a:r>
          </a:p>
          <a:p>
            <a:pPr marL="274320" indent="-274320" fontAlgn="auto" hangingPunct="0">
              <a:spcBef>
                <a:spcPct val="20000"/>
              </a:spcBef>
              <a:spcAft>
                <a:spcPts val="0"/>
              </a:spcAft>
              <a:buClr>
                <a:schemeClr val="accent3"/>
              </a:buClr>
              <a:buSzPct val="95000"/>
              <a:defRPr/>
            </a:pPr>
            <a:endParaRPr lang="sk-SK" sz="2800" dirty="0" smtClean="0"/>
          </a:p>
          <a:p>
            <a:pPr marL="274320" indent="-274320" fontAlgn="auto" hangingPunct="0">
              <a:spcBef>
                <a:spcPct val="20000"/>
              </a:spcBef>
              <a:spcAft>
                <a:spcPts val="0"/>
              </a:spcAft>
              <a:buClr>
                <a:schemeClr val="accent3"/>
              </a:buClr>
              <a:buSzPct val="95000"/>
              <a:defRPr/>
            </a:pPr>
            <a:r>
              <a:rPr lang="sk-SK" sz="2800" dirty="0" smtClean="0"/>
              <a:t> </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27</a:t>
            </a:fld>
            <a:endParaRPr lang="sk-SK"/>
          </a:p>
        </p:txBody>
      </p:sp>
      <p:sp>
        <p:nvSpPr>
          <p:cNvPr id="4" name="Zástupný symbol obsahu 2"/>
          <p:cNvSpPr txBox="1">
            <a:spLocks/>
          </p:cNvSpPr>
          <p:nvPr/>
        </p:nvSpPr>
        <p:spPr>
          <a:xfrm>
            <a:off x="285720" y="214290"/>
            <a:ext cx="8443943" cy="7143800"/>
          </a:xfrm>
          <a:prstGeom prst="rect">
            <a:avLst/>
          </a:prstGeom>
        </p:spPr>
        <p:txBody>
          <a:bodyPr>
            <a:normAutofit fontScale="92500" lnSpcReduction="20000"/>
          </a:bodyPr>
          <a:lstStyle/>
          <a:p>
            <a:r>
              <a:rPr lang="sk-SK" sz="2800" b="1" dirty="0" smtClean="0">
                <a:latin typeface="+mn-lt"/>
              </a:rPr>
              <a:t>Rakúsko</a:t>
            </a:r>
            <a:endParaRPr lang="sk-SK" sz="2800" dirty="0" smtClean="0">
              <a:latin typeface="+mn-lt"/>
            </a:endParaRPr>
          </a:p>
          <a:p>
            <a:r>
              <a:rPr lang="sk-SK" sz="2800" dirty="0" smtClean="0">
                <a:latin typeface="+mn-lt"/>
              </a:rPr>
              <a:t>Je najstarším štátom, v ktorom bola zavedená povinná školská dochádzka /1869/.</a:t>
            </a:r>
          </a:p>
          <a:p>
            <a:r>
              <a:rPr lang="sk-SK" sz="2800" b="1" dirty="0" smtClean="0">
                <a:latin typeface="+mn-lt"/>
              </a:rPr>
              <a:t>Predškolská výchova</a:t>
            </a:r>
            <a:r>
              <a:rPr lang="sk-SK" sz="2800" dirty="0" smtClean="0">
                <a:latin typeface="+mn-lt"/>
              </a:rPr>
              <a:t> sa uskutočňuje v materských školách buď celodenného alebo poldenného charakteru.</a:t>
            </a:r>
          </a:p>
          <a:p>
            <a:r>
              <a:rPr lang="sk-SK" sz="2800" b="1" dirty="0" smtClean="0">
                <a:latin typeface="+mn-lt"/>
              </a:rPr>
              <a:t>Základná škola</a:t>
            </a:r>
            <a:endParaRPr lang="sk-SK" sz="2800" dirty="0" smtClean="0">
              <a:latin typeface="+mn-lt"/>
            </a:endParaRPr>
          </a:p>
          <a:p>
            <a:r>
              <a:rPr lang="sk-SK" sz="2800" dirty="0" smtClean="0">
                <a:latin typeface="+mn-lt"/>
              </a:rPr>
              <a:t>ľudová škola 6 – 10 rokov.</a:t>
            </a:r>
          </a:p>
          <a:p>
            <a:r>
              <a:rPr lang="sk-SK" sz="2800" dirty="0" smtClean="0">
                <a:latin typeface="+mn-lt"/>
              </a:rPr>
              <a:t>Keď dieťa dosiahne 10 rokov, rozhodne sa, či pôjde</a:t>
            </a:r>
          </a:p>
          <a:p>
            <a:r>
              <a:rPr lang="sk-SK" sz="2800" dirty="0" smtClean="0">
                <a:latin typeface="+mn-lt"/>
              </a:rPr>
              <a:t>do hlavnej školy – 4. ročný proces vzdelávania</a:t>
            </a:r>
          </a:p>
          <a:p>
            <a:r>
              <a:rPr lang="sk-SK" sz="2800" dirty="0" smtClean="0">
                <a:latin typeface="+mn-lt"/>
              </a:rPr>
              <a:t>na nižší stupeň gymnázia.</a:t>
            </a:r>
          </a:p>
          <a:p>
            <a:r>
              <a:rPr lang="sk-SK" sz="2800" dirty="0" smtClean="0">
                <a:latin typeface="+mn-lt"/>
              </a:rPr>
              <a:t>Po ukončení </a:t>
            </a:r>
            <a:r>
              <a:rPr lang="sk-SK" sz="2800" dirty="0" err="1" smtClean="0">
                <a:latin typeface="+mn-lt"/>
              </a:rPr>
              <a:t>Hauptschule</a:t>
            </a:r>
            <a:r>
              <a:rPr lang="sk-SK" sz="2800" dirty="0" smtClean="0">
                <a:latin typeface="+mn-lt"/>
              </a:rPr>
              <a:t> sa 14 ročné dieťa môže rozhodnúť pre </a:t>
            </a:r>
            <a:r>
              <a:rPr lang="sk-SK" sz="2800" b="1" dirty="0" smtClean="0">
                <a:latin typeface="+mn-lt"/>
              </a:rPr>
              <a:t>polytechnickú triedu</a:t>
            </a:r>
            <a:r>
              <a:rPr lang="sk-SK" sz="2800" dirty="0" smtClean="0">
                <a:latin typeface="+mn-lt"/>
              </a:rPr>
              <a:t> /9. ročník/.</a:t>
            </a:r>
          </a:p>
          <a:p>
            <a:r>
              <a:rPr lang="sk-SK" sz="2800" b="1" dirty="0" smtClean="0">
                <a:latin typeface="+mn-lt"/>
              </a:rPr>
              <a:t>Stredné školy</a:t>
            </a:r>
            <a:endParaRPr lang="sk-SK" sz="2800" dirty="0" smtClean="0">
              <a:latin typeface="+mn-lt"/>
            </a:endParaRPr>
          </a:p>
          <a:p>
            <a:r>
              <a:rPr lang="sk-SK" sz="2800" dirty="0" smtClean="0">
                <a:latin typeface="+mn-lt"/>
              </a:rPr>
              <a:t>gymnázia so základným a 3 vyššími stupňami</a:t>
            </a:r>
          </a:p>
          <a:p>
            <a:r>
              <a:rPr lang="sk-SK" sz="2800" dirty="0" smtClean="0">
                <a:latin typeface="+mn-lt"/>
              </a:rPr>
              <a:t>reálne gymnázia so základným a 2 vyššími stupňami</a:t>
            </a:r>
          </a:p>
          <a:p>
            <a:r>
              <a:rPr lang="sk-SK" sz="2800" dirty="0" smtClean="0">
                <a:latin typeface="+mn-lt"/>
              </a:rPr>
              <a:t>hospodárske reálne gymnázia </a:t>
            </a:r>
          </a:p>
          <a:p>
            <a:r>
              <a:rPr lang="sk-SK" sz="2800" dirty="0" smtClean="0">
                <a:latin typeface="+mn-lt"/>
              </a:rPr>
              <a:t>reálne gymnáziá vyššieho stupňa</a:t>
            </a:r>
          </a:p>
          <a:p>
            <a:r>
              <a:rPr lang="sk-SK" sz="2800" dirty="0" smtClean="0">
                <a:latin typeface="+mn-lt"/>
              </a:rPr>
              <a:t>rozličné mimoriadne formy napr. pre telesne postihnutých</a:t>
            </a:r>
          </a:p>
          <a:p>
            <a:pPr marL="274320" indent="-274320" fontAlgn="auto" hangingPunct="0">
              <a:spcBef>
                <a:spcPct val="20000"/>
              </a:spcBef>
              <a:spcAft>
                <a:spcPts val="0"/>
              </a:spcAft>
              <a:buClr>
                <a:schemeClr val="accent3"/>
              </a:buClr>
              <a:buSzPct val="95000"/>
              <a:defRPr/>
            </a:pPr>
            <a:r>
              <a:rPr lang="sk-SK" sz="2800" dirty="0" smtClean="0"/>
              <a:t> </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28</a:t>
            </a:fld>
            <a:endParaRPr lang="sk-SK"/>
          </a:p>
        </p:txBody>
      </p:sp>
      <p:sp>
        <p:nvSpPr>
          <p:cNvPr id="4" name="Zástupný symbol obsahu 2"/>
          <p:cNvSpPr txBox="1">
            <a:spLocks/>
          </p:cNvSpPr>
          <p:nvPr/>
        </p:nvSpPr>
        <p:spPr>
          <a:xfrm>
            <a:off x="285720" y="214290"/>
            <a:ext cx="8443943" cy="7143800"/>
          </a:xfrm>
          <a:prstGeom prst="rect">
            <a:avLst/>
          </a:prstGeom>
        </p:spPr>
        <p:txBody>
          <a:bodyPr>
            <a:normAutofit lnSpcReduction="10000"/>
          </a:bodyPr>
          <a:lstStyle/>
          <a:p>
            <a:r>
              <a:rPr lang="sk-SK" sz="2800" b="1" dirty="0" smtClean="0">
                <a:latin typeface="+mn-lt"/>
              </a:rPr>
              <a:t>Odborné školy</a:t>
            </a:r>
            <a:endParaRPr lang="sk-SK" sz="2800" dirty="0" smtClean="0">
              <a:latin typeface="+mn-lt"/>
            </a:endParaRPr>
          </a:p>
          <a:p>
            <a:r>
              <a:rPr lang="sk-SK" sz="2800" dirty="0" smtClean="0">
                <a:latin typeface="+mn-lt"/>
              </a:rPr>
              <a:t>nadväzujú na 8. ročník hlavnej školy</a:t>
            </a:r>
          </a:p>
          <a:p>
            <a:r>
              <a:rPr lang="sk-SK" sz="2800" dirty="0" smtClean="0">
                <a:latin typeface="+mn-lt"/>
              </a:rPr>
              <a:t>odborné učňovské školy. Vyučovanie zahŕňa 1 školský deň týždenne.</a:t>
            </a:r>
          </a:p>
          <a:p>
            <a:r>
              <a:rPr lang="sk-SK" sz="2800" dirty="0" smtClean="0">
                <a:latin typeface="+mn-lt"/>
              </a:rPr>
              <a:t>stredné odborné školy – vzdelávacie ústavy pre učiteľky materských škôl, vychovávateľky, priemyselné, technické a umelecko-priemyselné školy</a:t>
            </a:r>
          </a:p>
          <a:p>
            <a:r>
              <a:rPr lang="sk-SK" sz="2800" dirty="0" smtClean="0">
                <a:latin typeface="+mn-lt"/>
              </a:rPr>
              <a:t>vyššie odborné školy – technické a priemyselné učilištia, obchodné akadémie a pedagogické inštitúty. Výučba v nich trvá 2 – 6 semestrov.</a:t>
            </a:r>
          </a:p>
          <a:p>
            <a:r>
              <a:rPr lang="sk-SK" sz="2800" b="1" dirty="0" smtClean="0">
                <a:latin typeface="+mn-lt"/>
              </a:rPr>
              <a:t>Vysoké školy</a:t>
            </a:r>
            <a:endParaRPr lang="sk-SK" sz="2800" dirty="0" smtClean="0">
              <a:latin typeface="+mn-lt"/>
            </a:endParaRPr>
          </a:p>
          <a:p>
            <a:r>
              <a:rPr lang="sk-SK" sz="2800" dirty="0" smtClean="0">
                <a:latin typeface="+mn-lt"/>
              </a:rPr>
              <a:t>univerzity – zodpovedajú za rozvoj vied</a:t>
            </a:r>
          </a:p>
          <a:p>
            <a:pPr lvl="0"/>
            <a:r>
              <a:rPr lang="sk-SK" sz="2800" dirty="0" smtClean="0">
                <a:latin typeface="+mn-lt"/>
              </a:rPr>
              <a:t>koordinujú vedecký výskum</a:t>
            </a:r>
          </a:p>
          <a:p>
            <a:r>
              <a:rPr lang="sk-SK" sz="2800" dirty="0" smtClean="0">
                <a:latin typeface="+mn-lt"/>
              </a:rPr>
              <a:t>vysoké umelecké školy – ich príprava sa skladá z predbežno-odbornej, umelecko-pedagogickej a umelecko-vedeckej prípravy.</a:t>
            </a:r>
          </a:p>
          <a:p>
            <a:pPr marL="274320" indent="-274320" fontAlgn="auto" hangingPunct="0">
              <a:spcBef>
                <a:spcPct val="20000"/>
              </a:spcBef>
              <a:spcAft>
                <a:spcPts val="0"/>
              </a:spcAft>
              <a:buClr>
                <a:schemeClr val="accent3"/>
              </a:buClr>
              <a:buSzPct val="95000"/>
              <a:defRPr/>
            </a:pPr>
            <a:r>
              <a:rPr lang="sk-SK" sz="2800" dirty="0" smtClean="0">
                <a:latin typeface="+mn-lt"/>
              </a:rPr>
              <a:t> </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29</a:t>
            </a:fld>
            <a:endParaRPr lang="sk-SK"/>
          </a:p>
        </p:txBody>
      </p:sp>
      <p:sp>
        <p:nvSpPr>
          <p:cNvPr id="4" name="Zástupný symbol obsahu 2"/>
          <p:cNvSpPr txBox="1">
            <a:spLocks/>
          </p:cNvSpPr>
          <p:nvPr/>
        </p:nvSpPr>
        <p:spPr>
          <a:xfrm>
            <a:off x="285720" y="214290"/>
            <a:ext cx="8443943" cy="7143800"/>
          </a:xfrm>
          <a:prstGeom prst="rect">
            <a:avLst/>
          </a:prstGeom>
        </p:spPr>
        <p:txBody>
          <a:bodyPr>
            <a:normAutofit lnSpcReduction="10000"/>
          </a:bodyPr>
          <a:lstStyle/>
          <a:p>
            <a:r>
              <a:rPr lang="sk-SK" sz="2800" b="1" dirty="0" smtClean="0">
                <a:latin typeface="+mn-lt"/>
              </a:rPr>
              <a:t>Nemecko</a:t>
            </a:r>
            <a:endParaRPr lang="sk-SK" sz="2800" dirty="0" smtClean="0">
              <a:latin typeface="+mn-lt"/>
            </a:endParaRPr>
          </a:p>
          <a:p>
            <a:r>
              <a:rPr lang="sk-SK" sz="2800" dirty="0" smtClean="0">
                <a:latin typeface="+mn-lt"/>
              </a:rPr>
              <a:t>Školská sústava je decentralizovaná. Hlavné právomoci sú v rukách spolkových republík.</a:t>
            </a:r>
          </a:p>
          <a:p>
            <a:r>
              <a:rPr lang="sk-SK" sz="2800" b="1" dirty="0" smtClean="0">
                <a:latin typeface="+mn-lt"/>
              </a:rPr>
              <a:t>Predškolská výchova </a:t>
            </a:r>
            <a:r>
              <a:rPr lang="sk-SK" sz="2800" dirty="0" smtClean="0">
                <a:latin typeface="+mn-lt"/>
              </a:rPr>
              <a:t>– realizuje sa v jasliach a v materských školách.</a:t>
            </a:r>
          </a:p>
          <a:p>
            <a:r>
              <a:rPr lang="sk-SK" sz="2800" b="1" dirty="0" smtClean="0">
                <a:latin typeface="+mn-lt"/>
              </a:rPr>
              <a:t>Základná škola </a:t>
            </a:r>
            <a:r>
              <a:rPr lang="sk-SK" sz="2800" dirty="0" smtClean="0">
                <a:latin typeface="+mn-lt"/>
              </a:rPr>
              <a:t>– ňou sa začína povinná školská dochádzka pre všetky deti od 6 do 9 rokov.</a:t>
            </a:r>
          </a:p>
          <a:p>
            <a:pPr lvl="0"/>
            <a:r>
              <a:rPr lang="sk-SK" sz="2800" dirty="0" smtClean="0">
                <a:latin typeface="+mn-lt"/>
              </a:rPr>
              <a:t>dokončiť školskú dochádzku na 5-ročnej hlavnej škole.</a:t>
            </a:r>
          </a:p>
          <a:p>
            <a:r>
              <a:rPr lang="sk-SK" sz="2800" b="1" dirty="0" smtClean="0">
                <a:latin typeface="+mn-lt"/>
              </a:rPr>
              <a:t>Hlavná škola</a:t>
            </a:r>
            <a:endParaRPr lang="sk-SK" sz="2800" dirty="0" smtClean="0">
              <a:latin typeface="+mn-lt"/>
            </a:endParaRPr>
          </a:p>
          <a:p>
            <a:r>
              <a:rPr lang="sk-SK" sz="2800" b="1" dirty="0" smtClean="0">
                <a:latin typeface="+mn-lt"/>
              </a:rPr>
              <a:t>Reálky </a:t>
            </a:r>
            <a:r>
              <a:rPr lang="sk-SK" sz="2800" dirty="0" smtClean="0">
                <a:latin typeface="+mn-lt"/>
              </a:rPr>
              <a:t>– táto škola pripravuje svojich žiakov k štúdiu na odborných školách.</a:t>
            </a:r>
          </a:p>
          <a:p>
            <a:r>
              <a:rPr lang="sk-SK" sz="2800" b="1" dirty="0" smtClean="0">
                <a:latin typeface="+mn-lt"/>
              </a:rPr>
              <a:t>Gymnázia </a:t>
            </a:r>
            <a:r>
              <a:rPr lang="sk-SK" sz="2800" dirty="0" smtClean="0">
                <a:latin typeface="+mn-lt"/>
              </a:rPr>
              <a:t>sú elitnou školou  /7 – 9 ročné/.</a:t>
            </a:r>
          </a:p>
          <a:p>
            <a:r>
              <a:rPr lang="sk-SK" sz="2800" b="1" dirty="0" smtClean="0">
                <a:latin typeface="+mn-lt"/>
              </a:rPr>
              <a:t>Integrovaná stredná škola – </a:t>
            </a:r>
            <a:r>
              <a:rPr lang="sk-SK" sz="2800" dirty="0" smtClean="0">
                <a:latin typeface="+mn-lt"/>
              </a:rPr>
              <a:t>zlúčením všetkých 3 typov – hlavnej školy, reálky a gymnázia v rámci jednej škola.</a:t>
            </a:r>
          </a:p>
          <a:p>
            <a:pPr marL="274320" indent="-274320" fontAlgn="auto" hangingPunct="0">
              <a:spcBef>
                <a:spcPct val="20000"/>
              </a:spcBef>
              <a:spcAft>
                <a:spcPts val="0"/>
              </a:spcAft>
              <a:buClr>
                <a:schemeClr val="accent3"/>
              </a:buClr>
              <a:buSzPct val="95000"/>
              <a:defRPr/>
            </a:pPr>
            <a:r>
              <a:rPr lang="sk-SK" sz="2800" dirty="0" smtClean="0">
                <a:latin typeface="+mn-lt"/>
              </a:rPr>
              <a:t> </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457200" y="704850"/>
            <a:ext cx="8229600" cy="652463"/>
          </a:xfrm>
        </p:spPr>
        <p:txBody>
          <a:bodyPr/>
          <a:lstStyle/>
          <a:p>
            <a:r>
              <a:rPr lang="sk-SK" b="1" dirty="0" smtClean="0"/>
              <a:t> </a:t>
            </a:r>
            <a:endParaRPr lang="sk-SK" dirty="0" smtClean="0"/>
          </a:p>
        </p:txBody>
      </p:sp>
      <p:sp>
        <p:nvSpPr>
          <p:cNvPr id="9219" name="Zástupný symbol obsahu 2"/>
          <p:cNvSpPr>
            <a:spLocks noGrp="1"/>
          </p:cNvSpPr>
          <p:nvPr>
            <p:ph idx="1"/>
          </p:nvPr>
        </p:nvSpPr>
        <p:spPr>
          <a:xfrm>
            <a:off x="285720" y="214290"/>
            <a:ext cx="8401080" cy="6429420"/>
          </a:xfrm>
        </p:spPr>
        <p:txBody>
          <a:bodyPr/>
          <a:lstStyle/>
          <a:p>
            <a:pPr algn="just"/>
            <a:r>
              <a:rPr lang="sk-SK" sz="2800" b="1" dirty="0" err="1" smtClean="0"/>
              <a:t>Victor</a:t>
            </a:r>
            <a:r>
              <a:rPr lang="sk-SK" sz="2800" b="1" dirty="0" smtClean="0"/>
              <a:t> </a:t>
            </a:r>
            <a:r>
              <a:rPr lang="sk-SK" sz="2800" b="1" dirty="0" err="1" smtClean="0"/>
              <a:t>Cousin</a:t>
            </a:r>
            <a:r>
              <a:rPr lang="sk-SK" sz="2800" b="1" dirty="0" smtClean="0"/>
              <a:t> </a:t>
            </a:r>
            <a:r>
              <a:rPr lang="sk-SK" sz="2800" dirty="0" smtClean="0"/>
              <a:t>1792-1867  osobne analyzuje vtedajšie školstvo a obohacuje o skúsenosti toho zahraničného a prispieva k formovaniu organizácie školstva.</a:t>
            </a:r>
          </a:p>
          <a:p>
            <a:pPr algn="just"/>
            <a:r>
              <a:rPr lang="sk-SK" sz="2800" dirty="0" smtClean="0"/>
              <a:t>Komparatívna pedagogika  však existuje len niekoľko desaťročí. Zrod sa pripisuje </a:t>
            </a:r>
            <a:r>
              <a:rPr lang="sk-SK" sz="2800" b="1" dirty="0" err="1" smtClean="0"/>
              <a:t>Isaacovi</a:t>
            </a:r>
            <a:r>
              <a:rPr lang="sk-SK" sz="2800" b="1" dirty="0" smtClean="0"/>
              <a:t> </a:t>
            </a:r>
            <a:r>
              <a:rPr lang="sk-SK" sz="2800" b="1" dirty="0" err="1" smtClean="0"/>
              <a:t>Leonovi</a:t>
            </a:r>
            <a:r>
              <a:rPr lang="sk-SK" sz="2800" b="1" dirty="0" smtClean="0"/>
              <a:t> </a:t>
            </a:r>
            <a:r>
              <a:rPr lang="sk-SK" sz="2800" b="1" dirty="0" err="1" smtClean="0"/>
              <a:t>Kandelovi</a:t>
            </a:r>
            <a:r>
              <a:rPr lang="sk-SK" sz="2800" b="1" dirty="0" smtClean="0"/>
              <a:t> </a:t>
            </a:r>
            <a:r>
              <a:rPr lang="sk-SK" sz="2800" dirty="0" smtClean="0"/>
              <a:t>1933 a jeho dielu Porovnávacia pedagogika.</a:t>
            </a:r>
          </a:p>
          <a:p>
            <a:pPr algn="just"/>
            <a:r>
              <a:rPr lang="sk-SK" sz="2800" dirty="0" smtClean="0"/>
              <a:t>K rozvoju disciplíny prispel aj </a:t>
            </a:r>
            <a:r>
              <a:rPr lang="sk-SK" sz="2800" b="1" dirty="0" smtClean="0"/>
              <a:t>Medzinárodný úrad pre výchovu</a:t>
            </a:r>
            <a:r>
              <a:rPr lang="sk-SK" sz="2800" dirty="0" smtClean="0"/>
              <a:t> 1925.</a:t>
            </a:r>
          </a:p>
          <a:p>
            <a:pPr algn="just"/>
            <a:r>
              <a:rPr lang="sk-SK" sz="2800" b="1" dirty="0" smtClean="0"/>
              <a:t> </a:t>
            </a:r>
            <a:r>
              <a:rPr lang="sk-SK" sz="2800" dirty="0" smtClean="0"/>
              <a:t>Pri </a:t>
            </a:r>
            <a:r>
              <a:rPr lang="sk-SK" sz="2800" b="1" dirty="0" smtClean="0"/>
              <a:t>OSN </a:t>
            </a:r>
            <a:r>
              <a:rPr lang="sk-SK" sz="2800" dirty="0" smtClean="0"/>
              <a:t>vzniká aj Ústav vzdelávania pri </a:t>
            </a:r>
            <a:r>
              <a:rPr lang="sk-SK" sz="2800" b="1" dirty="0" smtClean="0"/>
              <a:t>UNESCO</a:t>
            </a:r>
            <a:r>
              <a:rPr lang="sk-SK" sz="2800" dirty="0" smtClean="0"/>
              <a:t> 1951 sa stáva centrom stykov pedagógov rôznych krajín a napomáha výmene skúsenosti, aj zvyšovaniu kvality vzdelávania.</a:t>
            </a:r>
          </a:p>
          <a:p>
            <a:pPr algn="just" hangingPunct="0">
              <a:buNone/>
            </a:pPr>
            <a:endParaRPr lang="sk-SK" dirty="0" smtClean="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E4E30307-E855-4BC5-A30C-25720AC32716}" type="slidenum">
              <a:rPr lang="sk-SK"/>
              <a:pPr>
                <a:defRPr/>
              </a:pPr>
              <a:t>3</a:t>
            </a:fld>
            <a:endParaRPr lang="sk-SK"/>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30</a:t>
            </a:fld>
            <a:endParaRPr lang="sk-SK"/>
          </a:p>
        </p:txBody>
      </p:sp>
      <p:sp>
        <p:nvSpPr>
          <p:cNvPr id="4" name="Zástupný symbol obsahu 2"/>
          <p:cNvSpPr txBox="1">
            <a:spLocks/>
          </p:cNvSpPr>
          <p:nvPr/>
        </p:nvSpPr>
        <p:spPr>
          <a:xfrm>
            <a:off x="285720" y="285728"/>
            <a:ext cx="8443943" cy="7072362"/>
          </a:xfrm>
          <a:prstGeom prst="rect">
            <a:avLst/>
          </a:prstGeom>
        </p:spPr>
        <p:txBody>
          <a:bodyPr>
            <a:normAutofit/>
          </a:bodyPr>
          <a:lstStyle/>
          <a:p>
            <a:r>
              <a:rPr lang="sk-SK" sz="2800" b="1" dirty="0" smtClean="0">
                <a:latin typeface="+mn-lt"/>
              </a:rPr>
              <a:t>Učňovské školy </a:t>
            </a:r>
            <a:r>
              <a:rPr lang="sk-SK" sz="2800" dirty="0" smtClean="0">
                <a:latin typeface="+mn-lt"/>
              </a:rPr>
              <a:t>sú hlavnou formou odborného školstva.</a:t>
            </a:r>
          </a:p>
          <a:p>
            <a:r>
              <a:rPr lang="sk-SK" sz="2800" b="1" dirty="0" smtClean="0">
                <a:latin typeface="+mn-lt"/>
              </a:rPr>
              <a:t>Odborné učilištia </a:t>
            </a:r>
            <a:r>
              <a:rPr lang="sk-SK" sz="2800" dirty="0" smtClean="0">
                <a:latin typeface="+mn-lt"/>
              </a:rPr>
              <a:t>a </a:t>
            </a:r>
            <a:r>
              <a:rPr lang="sk-SK" sz="2800" b="1" dirty="0" smtClean="0">
                <a:latin typeface="+mn-lt"/>
              </a:rPr>
              <a:t> stredné odborné učilištia</a:t>
            </a:r>
            <a:r>
              <a:rPr lang="sk-SK" sz="2800" dirty="0" smtClean="0">
                <a:latin typeface="+mn-lt"/>
              </a:rPr>
              <a:t> – obsahová koordinácia medzi </a:t>
            </a:r>
            <a:r>
              <a:rPr lang="sk-SK" sz="2800" dirty="0" err="1" smtClean="0">
                <a:latin typeface="+mn-lt"/>
              </a:rPr>
              <a:t>výukou</a:t>
            </a:r>
            <a:r>
              <a:rPr lang="sk-SK" sz="2800" dirty="0" smtClean="0">
                <a:latin typeface="+mn-lt"/>
              </a:rPr>
              <a:t> uskutočňovanou na škole a odbornou pracovnou prípravou.</a:t>
            </a:r>
          </a:p>
          <a:p>
            <a:endParaRPr lang="sk-SK" sz="2800" dirty="0" smtClean="0">
              <a:latin typeface="+mn-lt"/>
            </a:endParaRPr>
          </a:p>
          <a:p>
            <a:r>
              <a:rPr lang="sk-SK" sz="2800" b="1" dirty="0" smtClean="0">
                <a:latin typeface="+mn-lt"/>
              </a:rPr>
              <a:t>Vysoké školy</a:t>
            </a:r>
            <a:endParaRPr lang="sk-SK" sz="2800" dirty="0" smtClean="0">
              <a:latin typeface="+mn-lt"/>
            </a:endParaRPr>
          </a:p>
          <a:p>
            <a:r>
              <a:rPr lang="sk-SK" sz="2800" b="1" dirty="0" smtClean="0">
                <a:latin typeface="+mn-lt"/>
              </a:rPr>
              <a:t>Vzdelávanie učiteľov – </a:t>
            </a:r>
            <a:r>
              <a:rPr lang="sk-SK" sz="2800" dirty="0" smtClean="0">
                <a:latin typeface="+mn-lt"/>
              </a:rPr>
              <a:t>učitelia základných a hlavných škôl sa vzdelávajú v 6-semestrovom štúdiu na vysokých školách pedagogických. Učitelia gymnázií  na 8-semestrovom univerzitnom štúdiu. Úplnú kvalifikáciu získavajú štátnou skúškou z pedagogiky a psychológie po 2-ročnej praxi.</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31</a:t>
            </a:fld>
            <a:endParaRPr lang="sk-SK"/>
          </a:p>
        </p:txBody>
      </p:sp>
      <p:sp>
        <p:nvSpPr>
          <p:cNvPr id="4" name="Zástupný symbol obsahu 2"/>
          <p:cNvSpPr txBox="1">
            <a:spLocks/>
          </p:cNvSpPr>
          <p:nvPr/>
        </p:nvSpPr>
        <p:spPr>
          <a:xfrm>
            <a:off x="285720" y="285728"/>
            <a:ext cx="8443943" cy="7072362"/>
          </a:xfrm>
          <a:prstGeom prst="rect">
            <a:avLst/>
          </a:prstGeom>
        </p:spPr>
        <p:txBody>
          <a:bodyPr>
            <a:normAutofit/>
          </a:bodyPr>
          <a:lstStyle/>
          <a:p>
            <a:r>
              <a:rPr lang="sk-SK" sz="2800" b="1" dirty="0" smtClean="0">
                <a:latin typeface="+mn-lt"/>
              </a:rPr>
              <a:t>Dánsko</a:t>
            </a:r>
          </a:p>
          <a:p>
            <a:endParaRPr lang="sk-SK" sz="2800" dirty="0" smtClean="0">
              <a:latin typeface="+mn-lt"/>
            </a:endParaRPr>
          </a:p>
          <a:p>
            <a:r>
              <a:rPr lang="sk-SK" sz="2800" dirty="0" smtClean="0">
                <a:latin typeface="+mn-lt"/>
              </a:rPr>
              <a:t>Základnou charakteristickou črtou dánskeho vzdelávania je princíp ľudovej osvety zahrnutý v liberálne chápanom vyučovaní. Školstvo je všeobecné, jednotné a povinné. Školy sú zdarma.</a:t>
            </a:r>
          </a:p>
          <a:p>
            <a:r>
              <a:rPr lang="sk-SK" sz="2800" b="1" dirty="0" smtClean="0">
                <a:latin typeface="+mn-lt"/>
              </a:rPr>
              <a:t>Predškolská výchova </a:t>
            </a:r>
            <a:r>
              <a:rPr lang="sk-SK" sz="2800" dirty="0" smtClean="0">
                <a:latin typeface="+mn-lt"/>
              </a:rPr>
              <a:t>pozostáva z denných jasieľ, materskej školy, integrovaných zariadení a predškolských tried. Inštitúcie patria do kompetencie ministerstva sociálnych vecí.</a:t>
            </a:r>
          </a:p>
          <a:p>
            <a:r>
              <a:rPr lang="sk-SK" sz="2800" b="1" dirty="0" smtClean="0">
                <a:latin typeface="+mn-lt"/>
              </a:rPr>
              <a:t>Základná škola </a:t>
            </a:r>
            <a:r>
              <a:rPr lang="sk-SK" sz="2800" dirty="0" smtClean="0">
                <a:latin typeface="+mn-lt"/>
              </a:rPr>
              <a:t>– v Dánsku je 9-ročná úplná povinná dochádzka</a:t>
            </a:r>
            <a:r>
              <a:rPr lang="sk-SK" sz="2800" b="1" dirty="0" smtClean="0">
                <a:latin typeface="+mn-lt"/>
              </a:rPr>
              <a:t> </a:t>
            </a:r>
            <a:r>
              <a:rPr lang="sk-SK" sz="2800" dirty="0" smtClean="0">
                <a:latin typeface="+mn-lt"/>
              </a:rPr>
              <a:t>/od 7 do 16 rokov/. Do základnej školy tiež patrí aj dobrovoľný 10. ročník a dobrovoľná predškolská trieda.</a:t>
            </a: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32</a:t>
            </a:fld>
            <a:endParaRPr lang="sk-SK"/>
          </a:p>
        </p:txBody>
      </p:sp>
      <p:sp>
        <p:nvSpPr>
          <p:cNvPr id="4" name="Zástupný symbol obsahu 2"/>
          <p:cNvSpPr txBox="1">
            <a:spLocks/>
          </p:cNvSpPr>
          <p:nvPr/>
        </p:nvSpPr>
        <p:spPr>
          <a:xfrm>
            <a:off x="357158" y="0"/>
            <a:ext cx="8372505" cy="6858000"/>
          </a:xfrm>
          <a:prstGeom prst="rect">
            <a:avLst/>
          </a:prstGeom>
        </p:spPr>
        <p:txBody>
          <a:bodyPr>
            <a:normAutofit/>
          </a:bodyPr>
          <a:lstStyle/>
          <a:p>
            <a:r>
              <a:rPr lang="sk-SK" sz="2400" b="1" dirty="0" smtClean="0">
                <a:latin typeface="+mn-lt"/>
              </a:rPr>
              <a:t>Stredná škola</a:t>
            </a:r>
            <a:endParaRPr lang="sk-SK" sz="2400" dirty="0" smtClean="0">
              <a:latin typeface="+mn-lt"/>
            </a:endParaRPr>
          </a:p>
          <a:p>
            <a:r>
              <a:rPr lang="sk-SK" sz="2400" dirty="0" smtClean="0">
                <a:latin typeface="+mn-lt"/>
              </a:rPr>
              <a:t>gymnázium  /3 ročné/</a:t>
            </a:r>
          </a:p>
          <a:p>
            <a:r>
              <a:rPr lang="sk-SK" sz="2400" dirty="0" smtClean="0">
                <a:latin typeface="+mn-lt"/>
              </a:rPr>
              <a:t>tzv. HF kurzy  /2-4 ročné/.</a:t>
            </a:r>
          </a:p>
          <a:p>
            <a:r>
              <a:rPr lang="sk-SK" sz="2400" dirty="0" smtClean="0">
                <a:latin typeface="+mn-lt"/>
              </a:rPr>
              <a:t>Gymnázium je orientované výrazne na prípravu študentov pre vysoké školy. HF kurzy sú zvláštnym typom vzdelávania na úrovni vyššej strednej školy. Po jej vykonaní sa každý občan starší ako 18 rokov môže hlásiť na väčšinu odborov vysokoškolského štúdia.</a:t>
            </a:r>
          </a:p>
          <a:p>
            <a:r>
              <a:rPr lang="sk-SK" sz="2400" b="1" dirty="0" smtClean="0">
                <a:latin typeface="+mn-lt"/>
              </a:rPr>
              <a:t>HH</a:t>
            </a:r>
            <a:r>
              <a:rPr lang="sk-SK" sz="2400" dirty="0" smtClean="0">
                <a:latin typeface="+mn-lt"/>
              </a:rPr>
              <a:t> kurzy – zamerané na obchodné a ekonomické predmety</a:t>
            </a:r>
          </a:p>
          <a:p>
            <a:r>
              <a:rPr lang="sk-SK" sz="2400" b="1" dirty="0" smtClean="0">
                <a:latin typeface="+mn-lt"/>
              </a:rPr>
              <a:t>HTX</a:t>
            </a:r>
            <a:r>
              <a:rPr lang="sk-SK" sz="2400" dirty="0" smtClean="0">
                <a:latin typeface="+mn-lt"/>
              </a:rPr>
              <a:t> kurzy – zamerané na technické odbory.</a:t>
            </a:r>
          </a:p>
          <a:p>
            <a:r>
              <a:rPr lang="sk-SK" sz="2400" b="1" dirty="0" smtClean="0">
                <a:latin typeface="+mn-lt"/>
              </a:rPr>
              <a:t>Odborné školy - </a:t>
            </a:r>
            <a:r>
              <a:rPr lang="sk-SK" sz="2400" dirty="0" smtClean="0">
                <a:latin typeface="+mn-lt"/>
              </a:rPr>
              <a:t>Základné odborné vzdelávanie </a:t>
            </a:r>
          </a:p>
          <a:p>
            <a:r>
              <a:rPr lang="sk-SK" sz="2400" dirty="0" smtClean="0">
                <a:latin typeface="+mn-lt"/>
              </a:rPr>
              <a:t>a učňovský výcvik</a:t>
            </a:r>
          </a:p>
          <a:p>
            <a:r>
              <a:rPr lang="sk-SK" sz="2400" dirty="0" smtClean="0">
                <a:latin typeface="+mn-lt"/>
              </a:rPr>
              <a:t>Dĺžka tohto výcviku trvá 2-4 roky a absolventi musia zložiť tzv. tovarišskú skúšku.</a:t>
            </a:r>
          </a:p>
          <a:p>
            <a:r>
              <a:rPr lang="sk-SK" sz="2400" dirty="0" smtClean="0">
                <a:latin typeface="+mn-lt"/>
              </a:rPr>
              <a:t>základná odborná príprava – širšia profesijná kompetencia /napr. obchod, ekonomika, strojárenstvo, stavebníctvo/</a:t>
            </a:r>
            <a:r>
              <a:rPr lang="sk-SK" sz="2400" b="1" dirty="0" smtClean="0">
                <a:latin typeface="+mn-lt"/>
              </a:rPr>
              <a:t>Vysoké školy</a:t>
            </a:r>
            <a:r>
              <a:rPr lang="sk-SK" sz="2400" dirty="0" smtClean="0">
                <a:latin typeface="+mn-lt"/>
              </a:rPr>
              <a:t> – na ne sú žiaci prijímaní po ukončení gymnázia, HF kurzov a HH kurzov.</a:t>
            </a:r>
          </a:p>
          <a:p>
            <a:pPr lvl="0"/>
            <a:endParaRPr lang="sk-SK" sz="2400" dirty="0" smtClean="0">
              <a:latin typeface="+mn-lt"/>
            </a:endParaRPr>
          </a:p>
          <a:p>
            <a:pPr lvl="0"/>
            <a:endParaRPr lang="sk-SK" sz="2400" dirty="0" smtClean="0">
              <a:latin typeface="+mn-lt"/>
            </a:endParaRPr>
          </a:p>
          <a:p>
            <a:pPr marL="274320" indent="-274320" fontAlgn="auto" hangingPunct="0">
              <a:spcBef>
                <a:spcPct val="20000"/>
              </a:spcBef>
              <a:spcAft>
                <a:spcPts val="0"/>
              </a:spcAft>
              <a:buClr>
                <a:schemeClr val="accent3"/>
              </a:buClr>
              <a:buSzPct val="95000"/>
              <a:buFont typeface="Wingdings 2"/>
              <a:buNone/>
              <a:defRPr/>
            </a:pPr>
            <a:endParaRPr lang="sk-SK" sz="2600" dirty="0">
              <a:latin typeface="+mn-lt"/>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33</a:t>
            </a:fld>
            <a:endParaRPr lang="sk-SK"/>
          </a:p>
        </p:txBody>
      </p:sp>
      <p:sp>
        <p:nvSpPr>
          <p:cNvPr id="4" name="Zástupný symbol obsahu 2"/>
          <p:cNvSpPr txBox="1">
            <a:spLocks/>
          </p:cNvSpPr>
          <p:nvPr/>
        </p:nvSpPr>
        <p:spPr>
          <a:xfrm>
            <a:off x="357158" y="428604"/>
            <a:ext cx="8372505" cy="6715172"/>
          </a:xfrm>
          <a:prstGeom prst="rect">
            <a:avLst/>
          </a:prstGeom>
        </p:spPr>
        <p:txBody>
          <a:bodyPr>
            <a:normAutofit/>
          </a:bodyPr>
          <a:lstStyle/>
          <a:p>
            <a:r>
              <a:rPr lang="sk-SK" sz="2800" b="1" dirty="0" smtClean="0">
                <a:latin typeface="+mn-lt"/>
              </a:rPr>
              <a:t>Švédsko</a:t>
            </a:r>
            <a:endParaRPr lang="sk-SK" sz="2800" dirty="0" smtClean="0">
              <a:latin typeface="+mn-lt"/>
            </a:endParaRPr>
          </a:p>
          <a:p>
            <a:r>
              <a:rPr lang="sk-SK" sz="2800" dirty="0" smtClean="0">
                <a:latin typeface="+mn-lt"/>
              </a:rPr>
              <a:t>Súčasné švédske školstvo je štátne a bezplatné. Existuje v ňom niekoľko súkromných škôl, ktoré nazývame nezávislé školy.</a:t>
            </a:r>
          </a:p>
          <a:p>
            <a:r>
              <a:rPr lang="sk-SK" sz="2800" b="1" dirty="0" smtClean="0">
                <a:latin typeface="+mn-lt"/>
              </a:rPr>
              <a:t>Predškolská výchova </a:t>
            </a:r>
            <a:r>
              <a:rPr lang="sk-SK" sz="2800" dirty="0" smtClean="0">
                <a:latin typeface="+mn-lt"/>
              </a:rPr>
              <a:t>sa postupne stáva povinnou pre každé dieťa.</a:t>
            </a:r>
          </a:p>
          <a:p>
            <a:r>
              <a:rPr lang="sk-SK" sz="2800" dirty="0" smtClean="0">
                <a:latin typeface="+mn-lt"/>
              </a:rPr>
              <a:t>detské jasle</a:t>
            </a:r>
          </a:p>
          <a:p>
            <a:r>
              <a:rPr lang="sk-SK" sz="2800" dirty="0" smtClean="0">
                <a:latin typeface="+mn-lt"/>
              </a:rPr>
              <a:t>materské školy</a:t>
            </a:r>
          </a:p>
          <a:p>
            <a:r>
              <a:rPr lang="sk-SK" sz="2800" dirty="0" smtClean="0">
                <a:latin typeface="+mn-lt"/>
              </a:rPr>
              <a:t>rodinné jasle s opatrovateľkami.</a:t>
            </a:r>
          </a:p>
          <a:p>
            <a:r>
              <a:rPr lang="sk-SK" sz="2800" b="1" dirty="0" smtClean="0">
                <a:latin typeface="+mn-lt"/>
              </a:rPr>
              <a:t>Základná škola </a:t>
            </a:r>
            <a:r>
              <a:rPr lang="sk-SK" sz="2800" dirty="0" smtClean="0">
                <a:latin typeface="+mn-lt"/>
              </a:rPr>
              <a:t>– dochádzka je pre všetky deti jednotná, povinná a trvá 9 rokov. Od roku 1980 sa na základných školách známkuje v 8. a 9. ročníku.</a:t>
            </a:r>
          </a:p>
          <a:p>
            <a:pPr marL="274320" indent="-274320" fontAlgn="auto" hangingPunct="0">
              <a:spcBef>
                <a:spcPct val="20000"/>
              </a:spcBef>
              <a:spcAft>
                <a:spcPts val="0"/>
              </a:spcAft>
              <a:buClr>
                <a:schemeClr val="accent3"/>
              </a:buClr>
              <a:buSzPct val="95000"/>
              <a:buFont typeface="Wingdings 2"/>
              <a:buNone/>
              <a:defRPr/>
            </a:pP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34</a:t>
            </a:fld>
            <a:endParaRPr lang="sk-SK"/>
          </a:p>
        </p:txBody>
      </p:sp>
      <p:sp>
        <p:nvSpPr>
          <p:cNvPr id="4" name="Zástupný symbol obsahu 2"/>
          <p:cNvSpPr txBox="1">
            <a:spLocks/>
          </p:cNvSpPr>
          <p:nvPr/>
        </p:nvSpPr>
        <p:spPr>
          <a:xfrm>
            <a:off x="285720" y="214290"/>
            <a:ext cx="8443943" cy="6643710"/>
          </a:xfrm>
          <a:prstGeom prst="rect">
            <a:avLst/>
          </a:prstGeom>
        </p:spPr>
        <p:txBody>
          <a:bodyPr>
            <a:normAutofit fontScale="92500" lnSpcReduction="20000"/>
          </a:bodyPr>
          <a:lstStyle/>
          <a:p>
            <a:r>
              <a:rPr lang="sk-SK" sz="2800" b="1" dirty="0" smtClean="0">
                <a:latin typeface="+mn-lt"/>
              </a:rPr>
              <a:t>Stredná škola</a:t>
            </a:r>
            <a:r>
              <a:rPr lang="sk-SK" sz="2800" dirty="0" smtClean="0">
                <a:latin typeface="+mn-lt"/>
              </a:rPr>
              <a:t> – je voliteľným pokračovaním základnej školy. Existuje mnoho študijných odborov, ktoré môžu byť 2-3 až 4 ročné. </a:t>
            </a:r>
          </a:p>
          <a:p>
            <a:r>
              <a:rPr lang="sk-SK" sz="2800" dirty="0" smtClean="0">
                <a:latin typeface="+mn-lt"/>
              </a:rPr>
              <a:t>Vyššia stredná škola</a:t>
            </a:r>
          </a:p>
          <a:p>
            <a:pPr lvl="0"/>
            <a:r>
              <a:rPr lang="sk-SK" sz="2800" dirty="0" smtClean="0">
                <a:latin typeface="+mn-lt"/>
              </a:rPr>
              <a:t>humanitný a spoločenskovedný</a:t>
            </a:r>
          </a:p>
          <a:p>
            <a:pPr lvl="0"/>
            <a:r>
              <a:rPr lang="sk-SK" sz="2800" dirty="0" smtClean="0">
                <a:latin typeface="+mn-lt"/>
              </a:rPr>
              <a:t>ekonomický a obchodný</a:t>
            </a:r>
          </a:p>
          <a:p>
            <a:pPr lvl="0"/>
            <a:r>
              <a:rPr lang="sk-SK" sz="2800" dirty="0" smtClean="0">
                <a:latin typeface="+mn-lt"/>
              </a:rPr>
              <a:t>priemyselno-technický</a:t>
            </a:r>
          </a:p>
          <a:p>
            <a:pPr lvl="0"/>
            <a:r>
              <a:rPr lang="sk-SK" sz="2800" dirty="0" smtClean="0">
                <a:latin typeface="+mn-lt"/>
              </a:rPr>
              <a:t>poľnohospodársko-lesnícky.</a:t>
            </a:r>
          </a:p>
          <a:p>
            <a:r>
              <a:rPr lang="sk-SK" sz="2800" b="1" dirty="0" smtClean="0">
                <a:latin typeface="+mn-lt"/>
              </a:rPr>
              <a:t>Vysoké školy </a:t>
            </a:r>
            <a:r>
              <a:rPr lang="sk-SK" sz="2800" dirty="0" smtClean="0">
                <a:latin typeface="+mn-lt"/>
              </a:rPr>
              <a:t>zahrňujú univerzity a vysoké školy. V súčasnosti je vo Švédsku 6 stálych univerzít. Z hľadiska obsahového zamerania sa švédske vysoké školy a univerzity členia do 5 hlavných študijných odborov:</a:t>
            </a:r>
          </a:p>
          <a:p>
            <a:pPr lvl="0"/>
            <a:r>
              <a:rPr lang="sk-SK" sz="2800" dirty="0" smtClean="0">
                <a:latin typeface="+mn-lt"/>
              </a:rPr>
              <a:t>technické</a:t>
            </a:r>
          </a:p>
          <a:p>
            <a:pPr lvl="0"/>
            <a:r>
              <a:rPr lang="sk-SK" sz="2800" dirty="0" smtClean="0">
                <a:latin typeface="+mn-lt"/>
              </a:rPr>
              <a:t>ekonomické a sociálne</a:t>
            </a:r>
          </a:p>
          <a:p>
            <a:pPr lvl="0"/>
            <a:r>
              <a:rPr lang="sk-SK" sz="2800" dirty="0" smtClean="0">
                <a:latin typeface="+mn-lt"/>
              </a:rPr>
              <a:t>zdravotnícke a lekárske</a:t>
            </a:r>
          </a:p>
          <a:p>
            <a:pPr lvl="0"/>
            <a:r>
              <a:rPr lang="sk-SK" sz="2800" dirty="0" smtClean="0">
                <a:latin typeface="+mn-lt"/>
              </a:rPr>
              <a:t>učiteľské a pedagogické</a:t>
            </a:r>
          </a:p>
          <a:p>
            <a:pPr lvl="0"/>
            <a:r>
              <a:rPr lang="sk-SK" sz="2800" dirty="0" smtClean="0">
                <a:latin typeface="+mn-lt"/>
              </a:rPr>
              <a:t>informačné, komunikačné a kultúrne.</a:t>
            </a:r>
          </a:p>
          <a:p>
            <a:r>
              <a:rPr lang="sk-SK" sz="2800" dirty="0" smtClean="0">
                <a:latin typeface="+mn-lt"/>
              </a:rPr>
              <a:t>Štúdium vo všetkých formách je v prvých dvoch ročníkoch spoločné.</a:t>
            </a:r>
          </a:p>
          <a:p>
            <a:pPr marL="274320" indent="-274320" fontAlgn="auto" hangingPunct="0">
              <a:spcBef>
                <a:spcPct val="20000"/>
              </a:spcBef>
              <a:spcAft>
                <a:spcPts val="0"/>
              </a:spcAft>
              <a:buClr>
                <a:schemeClr val="accent3"/>
              </a:buClr>
              <a:buSzPct val="95000"/>
              <a:buFont typeface="Wingdings 2"/>
              <a:buNone/>
              <a:defRPr/>
            </a:pP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35</a:t>
            </a:fld>
            <a:endParaRPr lang="sk-SK"/>
          </a:p>
        </p:txBody>
      </p:sp>
      <p:sp>
        <p:nvSpPr>
          <p:cNvPr id="4" name="Zástupný symbol obsahu 2"/>
          <p:cNvSpPr txBox="1">
            <a:spLocks/>
          </p:cNvSpPr>
          <p:nvPr/>
        </p:nvSpPr>
        <p:spPr>
          <a:xfrm>
            <a:off x="285720" y="214290"/>
            <a:ext cx="8443943" cy="6643710"/>
          </a:xfrm>
          <a:prstGeom prst="rect">
            <a:avLst/>
          </a:prstGeom>
        </p:spPr>
        <p:txBody>
          <a:bodyPr>
            <a:normAutofit/>
          </a:bodyPr>
          <a:lstStyle/>
          <a:p>
            <a:r>
              <a:rPr lang="sk-SK" sz="2800" b="1" dirty="0" smtClean="0">
                <a:latin typeface="+mn-lt"/>
              </a:rPr>
              <a:t>Príprava učiteľov</a:t>
            </a:r>
          </a:p>
          <a:p>
            <a:r>
              <a:rPr lang="sk-SK" sz="2800" dirty="0" smtClean="0">
                <a:latin typeface="+mn-lt"/>
              </a:rPr>
              <a:t>- z hľadiska kvality prípravy patrí Švédsko medzi najpoprednejšie štáty sveta.</a:t>
            </a:r>
          </a:p>
          <a:p>
            <a:r>
              <a:rPr lang="sk-SK" sz="2800" dirty="0" smtClean="0">
                <a:latin typeface="+mn-lt"/>
              </a:rPr>
              <a:t>mladší odborní učitelia 1. Stupňa, tzv. adjunkti /4-ročné štúdium/</a:t>
            </a:r>
          </a:p>
          <a:p>
            <a:r>
              <a:rPr lang="sk-SK" sz="2800" dirty="0" smtClean="0">
                <a:latin typeface="+mn-lt"/>
              </a:rPr>
              <a:t>- starší odborní učitelia, tzv. lektori absolvujú 8- ročné štúdium. Majú právo vyučovať vo vyšších ročníkoch základných škôl a vo všetkých ročníkoch stredných škôl.</a:t>
            </a:r>
          </a:p>
          <a:p>
            <a:r>
              <a:rPr lang="sk-SK" sz="2800" dirty="0" smtClean="0">
                <a:latin typeface="+mn-lt"/>
              </a:rPr>
              <a:t>- po obhájení a uverejnení vedeckej dizertácie získavajú absolventi učiteľstva vedeckú hodnosť doktorát, ktorý poskytuje učiteľovi značné výhody.</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36</a:t>
            </a:fld>
            <a:endParaRPr lang="sk-SK"/>
          </a:p>
        </p:txBody>
      </p:sp>
      <p:sp>
        <p:nvSpPr>
          <p:cNvPr id="4" name="Zástupný symbol obsahu 2"/>
          <p:cNvSpPr txBox="1">
            <a:spLocks/>
          </p:cNvSpPr>
          <p:nvPr/>
        </p:nvSpPr>
        <p:spPr>
          <a:xfrm>
            <a:off x="214282" y="0"/>
            <a:ext cx="8515381" cy="6858000"/>
          </a:xfrm>
          <a:prstGeom prst="rect">
            <a:avLst/>
          </a:prstGeom>
        </p:spPr>
        <p:txBody>
          <a:bodyPr>
            <a:normAutofit lnSpcReduction="10000"/>
          </a:bodyPr>
          <a:lstStyle/>
          <a:p>
            <a:r>
              <a:rPr lang="sk-SK" sz="2800" b="1" dirty="0" smtClean="0">
                <a:latin typeface="+mn-lt"/>
              </a:rPr>
              <a:t>Francúzsko</a:t>
            </a:r>
            <a:endParaRPr lang="sk-SK" sz="2800" dirty="0" smtClean="0">
              <a:latin typeface="+mn-lt"/>
            </a:endParaRPr>
          </a:p>
          <a:p>
            <a:r>
              <a:rPr lang="sk-SK" sz="2800" dirty="0" smtClean="0">
                <a:latin typeface="+mn-lt"/>
              </a:rPr>
              <a:t>Francúzske školstvo sa vyznačuje prísnou centralizáciou.</a:t>
            </a:r>
          </a:p>
          <a:p>
            <a:r>
              <a:rPr lang="sk-SK" sz="2800" b="1" dirty="0" smtClean="0">
                <a:latin typeface="+mn-lt"/>
              </a:rPr>
              <a:t>Predškolská výchova</a:t>
            </a:r>
            <a:r>
              <a:rPr lang="sk-SK" sz="2800" dirty="0" smtClean="0">
                <a:latin typeface="+mn-lt"/>
              </a:rPr>
              <a:t> nie je povinná a je určená pre deti od 2 do 6 rokov.</a:t>
            </a:r>
          </a:p>
          <a:p>
            <a:r>
              <a:rPr lang="sk-SK" sz="2800" b="1" dirty="0" smtClean="0">
                <a:latin typeface="+mn-lt"/>
              </a:rPr>
              <a:t>Základná škola</a:t>
            </a:r>
            <a:r>
              <a:rPr lang="sk-SK" sz="2800" dirty="0" smtClean="0">
                <a:latin typeface="+mn-lt"/>
              </a:rPr>
              <a:t> je 5 ročná a povinná pre všetky deti od 6 do 11 rokov.</a:t>
            </a:r>
          </a:p>
          <a:p>
            <a:pPr lvl="0"/>
            <a:r>
              <a:rPr lang="sk-SK" sz="2800" dirty="0" smtClean="0">
                <a:latin typeface="+mn-lt"/>
              </a:rPr>
              <a:t>prípravný kurz</a:t>
            </a:r>
          </a:p>
          <a:p>
            <a:pPr lvl="0"/>
            <a:r>
              <a:rPr lang="sk-SK" sz="2800" dirty="0" smtClean="0">
                <a:latin typeface="+mn-lt"/>
              </a:rPr>
              <a:t>základný kurz</a:t>
            </a:r>
          </a:p>
          <a:p>
            <a:pPr lvl="0"/>
            <a:r>
              <a:rPr lang="sk-SK" sz="2800" dirty="0" smtClean="0">
                <a:latin typeface="+mn-lt"/>
              </a:rPr>
              <a:t>stredný kurz</a:t>
            </a:r>
          </a:p>
          <a:p>
            <a:r>
              <a:rPr lang="sk-SK" sz="2800" b="1" dirty="0" smtClean="0">
                <a:latin typeface="+mn-lt"/>
              </a:rPr>
              <a:t>Stredná škola</a:t>
            </a:r>
            <a:endParaRPr lang="sk-SK" sz="2800" dirty="0" smtClean="0">
              <a:latin typeface="+mn-lt"/>
            </a:endParaRPr>
          </a:p>
          <a:p>
            <a:r>
              <a:rPr lang="sk-SK" sz="2800" b="1" dirty="0" smtClean="0">
                <a:latin typeface="+mn-lt"/>
              </a:rPr>
              <a:t>kolégiá </a:t>
            </a:r>
            <a:r>
              <a:rPr lang="sk-SK" sz="2800" dirty="0" smtClean="0">
                <a:latin typeface="+mn-lt"/>
              </a:rPr>
              <a:t>– sú nižšie stredné školy</a:t>
            </a:r>
          </a:p>
          <a:p>
            <a:r>
              <a:rPr lang="sk-SK" sz="2800" b="1" dirty="0" smtClean="0">
                <a:latin typeface="+mn-lt"/>
              </a:rPr>
              <a:t>lýceá </a:t>
            </a:r>
            <a:r>
              <a:rPr lang="sk-SK" sz="2800" dirty="0" smtClean="0">
                <a:latin typeface="+mn-lt"/>
              </a:rPr>
              <a:t>– pripravujú žiakov z kolégií v 3. ročníkoch, buď k maturite, k technickej maturite alebo k technickému osvedčeniu.</a:t>
            </a:r>
          </a:p>
          <a:p>
            <a:r>
              <a:rPr lang="sk-SK" sz="2800" b="1" dirty="0" smtClean="0">
                <a:latin typeface="+mn-lt"/>
              </a:rPr>
              <a:t>odborné lýceá </a:t>
            </a:r>
            <a:r>
              <a:rPr lang="sk-SK" sz="2800" dirty="0" smtClean="0">
                <a:latin typeface="+mn-lt"/>
              </a:rPr>
              <a:t>– prijímajú žiakov po ukončení 3. ročníka kolégií na 2-ročnú prípravu</a:t>
            </a:r>
            <a:r>
              <a:rPr lang="sk-SK" sz="2800" dirty="0" smtClean="0"/>
              <a:t>.</a:t>
            </a:r>
            <a:endParaRPr lang="sk-SK" sz="2800"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37</a:t>
            </a:fld>
            <a:endParaRPr lang="sk-SK"/>
          </a:p>
        </p:txBody>
      </p:sp>
      <p:sp>
        <p:nvSpPr>
          <p:cNvPr id="4" name="Zástupný symbol obsahu 2"/>
          <p:cNvSpPr txBox="1">
            <a:spLocks/>
          </p:cNvSpPr>
          <p:nvPr/>
        </p:nvSpPr>
        <p:spPr>
          <a:xfrm>
            <a:off x="357158" y="785794"/>
            <a:ext cx="8372505" cy="5572164"/>
          </a:xfrm>
          <a:prstGeom prst="rect">
            <a:avLst/>
          </a:prstGeom>
        </p:spPr>
        <p:txBody>
          <a:bodyPr>
            <a:normAutofit/>
          </a:bodyPr>
          <a:lstStyle/>
          <a:p>
            <a:r>
              <a:rPr lang="sk-SK" sz="2800" b="1" dirty="0" smtClean="0">
                <a:latin typeface="+mn-lt"/>
              </a:rPr>
              <a:t>Vysoké školy</a:t>
            </a:r>
            <a:endParaRPr lang="sk-SK" sz="2800" dirty="0" smtClean="0">
              <a:latin typeface="+mn-lt"/>
            </a:endParaRPr>
          </a:p>
          <a:p>
            <a:r>
              <a:rPr lang="sk-SK" sz="2800" dirty="0" smtClean="0">
                <a:latin typeface="+mn-lt"/>
              </a:rPr>
              <a:t>univerzity</a:t>
            </a:r>
          </a:p>
          <a:p>
            <a:r>
              <a:rPr lang="sk-SK" sz="2800" dirty="0" smtClean="0">
                <a:latin typeface="+mn-lt"/>
              </a:rPr>
              <a:t>univerzitné technologické inštitúty</a:t>
            </a:r>
          </a:p>
          <a:p>
            <a:r>
              <a:rPr lang="sk-SK" sz="2800" dirty="0" smtClean="0">
                <a:latin typeface="+mn-lt"/>
              </a:rPr>
              <a:t>vysoké odborné školy</a:t>
            </a:r>
          </a:p>
          <a:p>
            <a:r>
              <a:rPr lang="sk-SK" sz="2800" b="1" dirty="0" smtClean="0">
                <a:latin typeface="+mn-lt"/>
              </a:rPr>
              <a:t>Príprava učiteľov </a:t>
            </a:r>
          </a:p>
          <a:p>
            <a:r>
              <a:rPr lang="sk-SK" sz="2800" dirty="0" smtClean="0">
                <a:latin typeface="+mn-lt"/>
              </a:rPr>
              <a:t>- učiteľky materských škôl a učitelia základných škôl sa pripravujú v učiteľských ústavoch. </a:t>
            </a:r>
          </a:p>
          <a:p>
            <a:r>
              <a:rPr lang="sk-SK" sz="2800" dirty="0" smtClean="0">
                <a:latin typeface="+mn-lt"/>
              </a:rPr>
              <a:t>- profesori pre nižší stupeň stredných škôl  /kolégiá/ buď na univerzite alebo v zvláštnych regionálnych strediskách</a:t>
            </a:r>
            <a:r>
              <a:rPr lang="sk-SK" sz="2800" dirty="0" smtClean="0"/>
              <a:t>.</a:t>
            </a:r>
            <a:endParaRPr lang="sk-SK" sz="28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38</a:t>
            </a:fld>
            <a:endParaRPr lang="sk-SK"/>
          </a:p>
        </p:txBody>
      </p:sp>
      <p:sp>
        <p:nvSpPr>
          <p:cNvPr id="4" name="Zástupný symbol obsahu 2"/>
          <p:cNvSpPr txBox="1">
            <a:spLocks/>
          </p:cNvSpPr>
          <p:nvPr/>
        </p:nvSpPr>
        <p:spPr>
          <a:xfrm>
            <a:off x="357158" y="428604"/>
            <a:ext cx="8372505" cy="5929354"/>
          </a:xfrm>
          <a:prstGeom prst="rect">
            <a:avLst/>
          </a:prstGeom>
        </p:spPr>
        <p:txBody>
          <a:bodyPr>
            <a:normAutofit lnSpcReduction="10000"/>
          </a:bodyPr>
          <a:lstStyle/>
          <a:p>
            <a:r>
              <a:rPr lang="sk-SK" sz="2800" b="1" dirty="0" smtClean="0">
                <a:latin typeface="+mn-lt"/>
              </a:rPr>
              <a:t>USA</a:t>
            </a:r>
          </a:p>
          <a:p>
            <a:endParaRPr lang="sk-SK" sz="2800" dirty="0" smtClean="0">
              <a:latin typeface="+mn-lt"/>
            </a:endParaRPr>
          </a:p>
          <a:p>
            <a:r>
              <a:rPr lang="sk-SK" sz="2800" dirty="0" smtClean="0">
                <a:latin typeface="+mn-lt"/>
              </a:rPr>
              <a:t>Vzdelávanie sa vyznačuje spájaním praktickej a teoretickej zložky. Základné vzdelanie sa považuje za právo a nie privilégium. Toto školstvo  sa vyznačuje tiež interakciou verejnej zodpovednosti  a súkromnej iniciatívy.</a:t>
            </a:r>
          </a:p>
          <a:p>
            <a:endParaRPr lang="sk-SK" sz="2800" dirty="0" smtClean="0">
              <a:latin typeface="+mn-lt"/>
            </a:endParaRPr>
          </a:p>
          <a:p>
            <a:r>
              <a:rPr lang="sk-SK" sz="2800" b="1" dirty="0" smtClean="0">
                <a:latin typeface="+mn-lt"/>
              </a:rPr>
              <a:t>Predškolská výchova </a:t>
            </a:r>
            <a:r>
              <a:rPr lang="sk-SK" sz="2800" dirty="0" smtClean="0">
                <a:latin typeface="+mn-lt"/>
              </a:rPr>
              <a:t>sa realizuje v jasliach a v materských školách.</a:t>
            </a:r>
          </a:p>
          <a:p>
            <a:endParaRPr lang="sk-SK" sz="2800" dirty="0" smtClean="0">
              <a:latin typeface="+mn-lt"/>
            </a:endParaRPr>
          </a:p>
          <a:p>
            <a:r>
              <a:rPr lang="sk-SK" sz="2800" b="1" dirty="0" smtClean="0">
                <a:latin typeface="+mn-lt"/>
              </a:rPr>
              <a:t>Základná škola </a:t>
            </a:r>
            <a:r>
              <a:rPr lang="sk-SK" sz="2800" dirty="0" smtClean="0">
                <a:latin typeface="+mn-lt"/>
              </a:rPr>
              <a:t>je 6</a:t>
            </a:r>
            <a:r>
              <a:rPr lang="sk-SK" sz="2800" b="1" dirty="0" smtClean="0">
                <a:latin typeface="+mn-lt"/>
              </a:rPr>
              <a:t> </a:t>
            </a:r>
            <a:r>
              <a:rPr lang="sk-SK" sz="2800" dirty="0" smtClean="0">
                <a:latin typeface="+mn-lt"/>
              </a:rPr>
              <a:t>alebo 8-triedna. Vyznačuje sa pestrosťou v učebných plánoch a osnovách.</a:t>
            </a:r>
          </a:p>
          <a:p>
            <a:r>
              <a:rPr lang="sk-SK" sz="2800" dirty="0" smtClean="0">
                <a:latin typeface="+mn-lt"/>
              </a:rPr>
              <a:t>.</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39</a:t>
            </a:fld>
            <a:endParaRPr lang="sk-SK"/>
          </a:p>
        </p:txBody>
      </p:sp>
      <p:sp>
        <p:nvSpPr>
          <p:cNvPr id="4" name="Zástupný symbol obsahu 2"/>
          <p:cNvSpPr txBox="1">
            <a:spLocks/>
          </p:cNvSpPr>
          <p:nvPr/>
        </p:nvSpPr>
        <p:spPr>
          <a:xfrm>
            <a:off x="357158" y="428604"/>
            <a:ext cx="8372505" cy="6429396"/>
          </a:xfrm>
          <a:prstGeom prst="rect">
            <a:avLst/>
          </a:prstGeom>
        </p:spPr>
        <p:txBody>
          <a:bodyPr>
            <a:normAutofit/>
          </a:bodyPr>
          <a:lstStyle/>
          <a:p>
            <a:r>
              <a:rPr lang="sk-SK" sz="2800" b="1" dirty="0" smtClean="0">
                <a:latin typeface="+mn-lt"/>
              </a:rPr>
              <a:t>Stredná škola</a:t>
            </a:r>
          </a:p>
          <a:p>
            <a:r>
              <a:rPr lang="sk-SK" sz="2800" dirty="0" smtClean="0">
                <a:latin typeface="+mn-lt"/>
              </a:rPr>
              <a:t> je organizovaná ako jednotná škola a spolu so základnou školou predstavuje 12- ročnú školskú dochádzku.</a:t>
            </a:r>
          </a:p>
          <a:p>
            <a:r>
              <a:rPr lang="sk-SK" sz="2800" dirty="0" smtClean="0">
                <a:latin typeface="+mn-lt"/>
              </a:rPr>
              <a:t>Rozdelenie strednej školy na 2 oddelenia:</a:t>
            </a:r>
          </a:p>
          <a:p>
            <a:r>
              <a:rPr lang="sk-SK" sz="2800" dirty="0" smtClean="0">
                <a:latin typeface="+mn-lt"/>
              </a:rPr>
              <a:t>- nižšie stredné školy /junior </a:t>
            </a:r>
            <a:r>
              <a:rPr lang="sk-SK" sz="2800" dirty="0" err="1" smtClean="0">
                <a:latin typeface="+mn-lt"/>
              </a:rPr>
              <a:t>high</a:t>
            </a:r>
            <a:r>
              <a:rPr lang="sk-SK" sz="2800" dirty="0" smtClean="0">
                <a:latin typeface="+mn-lt"/>
              </a:rPr>
              <a:t> </a:t>
            </a:r>
            <a:r>
              <a:rPr lang="sk-SK" sz="2800" dirty="0" err="1" smtClean="0">
                <a:latin typeface="+mn-lt"/>
              </a:rPr>
              <a:t>schools</a:t>
            </a:r>
            <a:r>
              <a:rPr lang="sk-SK" sz="2800" dirty="0" smtClean="0">
                <a:latin typeface="+mn-lt"/>
              </a:rPr>
              <a:t>/</a:t>
            </a:r>
          </a:p>
          <a:p>
            <a:r>
              <a:rPr lang="sk-SK" sz="2800" dirty="0" smtClean="0">
                <a:latin typeface="+mn-lt"/>
              </a:rPr>
              <a:t>- vyššie stredné školy /senior </a:t>
            </a:r>
            <a:r>
              <a:rPr lang="sk-SK" sz="2800" dirty="0" err="1" smtClean="0">
                <a:latin typeface="+mn-lt"/>
              </a:rPr>
              <a:t>high</a:t>
            </a:r>
            <a:r>
              <a:rPr lang="sk-SK" sz="2800" dirty="0" smtClean="0">
                <a:latin typeface="+mn-lt"/>
              </a:rPr>
              <a:t> </a:t>
            </a:r>
            <a:r>
              <a:rPr lang="sk-SK" sz="2800" dirty="0" err="1" smtClean="0">
                <a:latin typeface="+mn-lt"/>
              </a:rPr>
              <a:t>schools</a:t>
            </a:r>
            <a:r>
              <a:rPr lang="sk-SK" sz="2800" dirty="0" smtClean="0">
                <a:latin typeface="+mn-lt"/>
              </a:rPr>
              <a:t>/.</a:t>
            </a:r>
          </a:p>
          <a:p>
            <a:r>
              <a:rPr lang="sk-SK" sz="2800" dirty="0" smtClean="0">
                <a:latin typeface="+mn-lt"/>
              </a:rPr>
              <a:t>Na týchto školách už žiaci nezostávajú v tom istom triednom kolektíve, ale striedajú tak triedne kolektívy ako aj vyučujúcich podľa svojho vlastného študijného plánu. Ide o 3 rozličné typy programov:</a:t>
            </a:r>
          </a:p>
          <a:p>
            <a:r>
              <a:rPr lang="sk-SK" sz="2800" dirty="0" smtClean="0">
                <a:latin typeface="+mn-lt"/>
              </a:rPr>
              <a:t>- akademický</a:t>
            </a:r>
          </a:p>
          <a:p>
            <a:r>
              <a:rPr lang="sk-SK" sz="2800" dirty="0" smtClean="0">
                <a:latin typeface="+mn-lt"/>
              </a:rPr>
              <a:t>- odborný</a:t>
            </a:r>
          </a:p>
          <a:p>
            <a:r>
              <a:rPr lang="sk-SK" sz="2800" dirty="0" smtClean="0">
                <a:latin typeface="+mn-lt"/>
              </a:rPr>
              <a:t>- všeobecný, alebo doplňujúci.</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00034" y="714356"/>
            <a:ext cx="8186766" cy="5610244"/>
          </a:xfrm>
        </p:spPr>
        <p:txBody>
          <a:bodyPr/>
          <a:lstStyle/>
          <a:p>
            <a:pPr marL="273050" lvl="1" indent="-273050">
              <a:buClr>
                <a:srgbClr val="0BD0D9"/>
              </a:buClr>
              <a:buSzPct val="95000"/>
              <a:buNone/>
            </a:pPr>
            <a:r>
              <a:rPr lang="sk-SK" sz="2800" b="1" dirty="0" smtClean="0"/>
              <a:t>    Pojem komparatívna pedagogika</a:t>
            </a:r>
          </a:p>
          <a:p>
            <a:pPr marL="273050" lvl="1" indent="-273050">
              <a:buClr>
                <a:srgbClr val="0BD0D9"/>
              </a:buClr>
              <a:buSzPct val="95000"/>
            </a:pPr>
            <a:r>
              <a:rPr lang="sk-SK" sz="2800" b="1" dirty="0" smtClean="0"/>
              <a:t> </a:t>
            </a:r>
            <a:r>
              <a:rPr lang="sk-SK" sz="2800" dirty="0" smtClean="0"/>
              <a:t>Pojmom </a:t>
            </a:r>
            <a:r>
              <a:rPr lang="sk-SK" sz="2800" b="1" dirty="0" smtClean="0"/>
              <a:t>porovnávacia pedagogika</a:t>
            </a:r>
            <a:r>
              <a:rPr lang="sk-SK" sz="2800" dirty="0" smtClean="0"/>
              <a:t>  rozumieme popis štruktúry zahraničných školských sústav a tento popis sa kladie ako paralela k štruktúre našej školskej sústavy. Predmetom je identifikácia rozdielov medzi školskými sústavami.</a:t>
            </a:r>
          </a:p>
          <a:p>
            <a:pPr algn="just"/>
            <a:r>
              <a:rPr lang="sk-SK" sz="2800" dirty="0" smtClean="0"/>
              <a:t> Význam :</a:t>
            </a:r>
          </a:p>
          <a:p>
            <a:pPr algn="just">
              <a:buFontTx/>
              <a:buChar char="-"/>
            </a:pPr>
            <a:r>
              <a:rPr lang="sk-SK" sz="2800" dirty="0" smtClean="0"/>
              <a:t>transfer skúseností a inovácií medzi krajinami</a:t>
            </a:r>
          </a:p>
          <a:p>
            <a:pPr algn="just">
              <a:buFontTx/>
              <a:buChar char="-"/>
            </a:pPr>
            <a:r>
              <a:rPr lang="sk-SK" sz="2800" dirty="0" smtClean="0"/>
              <a:t>vyhľadávanie  progresívnych inovácií</a:t>
            </a:r>
          </a:p>
          <a:p>
            <a:pPr algn="just">
              <a:buFontTx/>
              <a:buChar char="-"/>
            </a:pPr>
            <a:r>
              <a:rPr lang="sk-SK" sz="2800" dirty="0" smtClean="0"/>
              <a:t>integrácia, globalizácia, zjednocovanie v plánovaní a vývine školských sústav</a:t>
            </a:r>
          </a:p>
          <a:p>
            <a:endParaRPr lang="sk-SK" sz="2800" b="1" dirty="0" smtClean="0"/>
          </a:p>
          <a:p>
            <a:endParaRPr lang="sk-SK" sz="2800" b="1" dirty="0" smtClean="0"/>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4</a:t>
            </a:fld>
            <a:endParaRPr lang="sk-SK"/>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40</a:t>
            </a:fld>
            <a:endParaRPr lang="sk-SK"/>
          </a:p>
        </p:txBody>
      </p:sp>
      <p:sp>
        <p:nvSpPr>
          <p:cNvPr id="4" name="Zástupný symbol obsahu 2"/>
          <p:cNvSpPr txBox="1">
            <a:spLocks/>
          </p:cNvSpPr>
          <p:nvPr/>
        </p:nvSpPr>
        <p:spPr>
          <a:xfrm>
            <a:off x="285720" y="214290"/>
            <a:ext cx="8086785" cy="6643710"/>
          </a:xfrm>
          <a:prstGeom prst="rect">
            <a:avLst/>
          </a:prstGeom>
        </p:spPr>
        <p:txBody>
          <a:bodyPr>
            <a:normAutofit fontScale="92500" lnSpcReduction="10000"/>
          </a:bodyPr>
          <a:lstStyle/>
          <a:p>
            <a:r>
              <a:rPr lang="sk-SK" sz="2800" b="1" dirty="0" smtClean="0">
                <a:latin typeface="+mn-lt"/>
              </a:rPr>
              <a:t>Vysoká škola </a:t>
            </a:r>
            <a:r>
              <a:rPr lang="sk-SK" sz="2800" dirty="0" smtClean="0">
                <a:latin typeface="+mn-lt"/>
              </a:rPr>
              <a:t>zahŕňa:</a:t>
            </a:r>
          </a:p>
          <a:p>
            <a:r>
              <a:rPr lang="sk-SK" sz="2800" dirty="0" smtClean="0">
                <a:latin typeface="+mn-lt"/>
              </a:rPr>
              <a:t>2 – ročné Junior alebo </a:t>
            </a:r>
            <a:r>
              <a:rPr lang="sk-SK" sz="2800" dirty="0" err="1" smtClean="0">
                <a:latin typeface="+mn-lt"/>
              </a:rPr>
              <a:t>Community</a:t>
            </a:r>
            <a:r>
              <a:rPr lang="sk-SK" sz="2800" dirty="0" smtClean="0">
                <a:latin typeface="+mn-lt"/>
              </a:rPr>
              <a:t> </a:t>
            </a:r>
            <a:r>
              <a:rPr lang="sk-SK" sz="2800" dirty="0" err="1" smtClean="0">
                <a:latin typeface="+mn-lt"/>
              </a:rPr>
              <a:t>Colleges</a:t>
            </a:r>
            <a:r>
              <a:rPr lang="sk-SK" sz="2800" dirty="0" smtClean="0">
                <a:latin typeface="+mn-lt"/>
              </a:rPr>
              <a:t> – technická, odborná príprava a všeobecnovzdelávacie kurzy.</a:t>
            </a:r>
          </a:p>
          <a:p>
            <a:r>
              <a:rPr lang="sk-SK" sz="2800" dirty="0" smtClean="0">
                <a:latin typeface="+mn-lt"/>
              </a:rPr>
              <a:t>4 – ročné kolégiá slobodných umení – udeľujú hodnosť bakalára umení alebo prírodných vied, niektoré i hodnosť magistra.</a:t>
            </a:r>
          </a:p>
          <a:p>
            <a:r>
              <a:rPr lang="sk-SK" sz="2800" dirty="0" smtClean="0">
                <a:latin typeface="+mn-lt"/>
              </a:rPr>
              <a:t>Kompletné univerzity sa od seba líšia. Univerzity svetového mena sú </a:t>
            </a:r>
            <a:r>
              <a:rPr lang="sk-SK" sz="2800" dirty="0" err="1" smtClean="0">
                <a:latin typeface="+mn-lt"/>
              </a:rPr>
              <a:t>Harvard</a:t>
            </a:r>
            <a:r>
              <a:rPr lang="sk-SK" sz="2800" dirty="0" smtClean="0">
                <a:latin typeface="+mn-lt"/>
              </a:rPr>
              <a:t> </a:t>
            </a:r>
            <a:r>
              <a:rPr lang="sk-SK" sz="2800" dirty="0" err="1" smtClean="0">
                <a:latin typeface="+mn-lt"/>
              </a:rPr>
              <a:t>University</a:t>
            </a:r>
            <a:r>
              <a:rPr lang="sk-SK" sz="2800" dirty="0" smtClean="0">
                <a:latin typeface="+mn-lt"/>
              </a:rPr>
              <a:t> a </a:t>
            </a:r>
            <a:r>
              <a:rPr lang="sk-SK" sz="2800" dirty="0" err="1" smtClean="0">
                <a:latin typeface="+mn-lt"/>
              </a:rPr>
              <a:t>University</a:t>
            </a:r>
            <a:r>
              <a:rPr lang="sk-SK" sz="2800" dirty="0" smtClean="0">
                <a:latin typeface="+mn-lt"/>
              </a:rPr>
              <a:t> </a:t>
            </a:r>
            <a:r>
              <a:rPr lang="sk-SK" sz="2800" dirty="0" err="1" smtClean="0">
                <a:latin typeface="+mn-lt"/>
              </a:rPr>
              <a:t>of</a:t>
            </a:r>
            <a:r>
              <a:rPr lang="sk-SK" sz="2800" dirty="0" smtClean="0">
                <a:latin typeface="+mn-lt"/>
              </a:rPr>
              <a:t> </a:t>
            </a:r>
            <a:r>
              <a:rPr lang="sk-SK" sz="2800" dirty="0" err="1" smtClean="0">
                <a:latin typeface="+mn-lt"/>
              </a:rPr>
              <a:t>California</a:t>
            </a:r>
            <a:r>
              <a:rPr lang="sk-SK" sz="2800" dirty="0" smtClean="0">
                <a:latin typeface="+mn-lt"/>
              </a:rPr>
              <a:t> </a:t>
            </a:r>
            <a:r>
              <a:rPr lang="sk-SK" sz="2800" dirty="0" err="1" smtClean="0">
                <a:latin typeface="+mn-lt"/>
              </a:rPr>
              <a:t>Berkeley</a:t>
            </a:r>
            <a:r>
              <a:rPr lang="sk-SK" sz="2800" dirty="0" smtClean="0">
                <a:latin typeface="+mn-lt"/>
              </a:rPr>
              <a:t>.</a:t>
            </a:r>
          </a:p>
          <a:p>
            <a:r>
              <a:rPr lang="sk-SK" sz="2800" dirty="0" smtClean="0">
                <a:latin typeface="+mn-lt"/>
              </a:rPr>
              <a:t>Každá univerzita má 4-ročné všeobecnovzdelávacie kolégiá. Univerzity zahŕňajú aj doktorské a profesionálne štúdium.</a:t>
            </a:r>
          </a:p>
          <a:p>
            <a:r>
              <a:rPr lang="sk-SK" sz="2800" b="1" dirty="0" smtClean="0">
                <a:latin typeface="+mn-lt"/>
              </a:rPr>
              <a:t>Vzdelávanie učiteľov </a:t>
            </a:r>
            <a:r>
              <a:rPr lang="sk-SK" sz="2800" dirty="0" smtClean="0">
                <a:latin typeface="+mn-lt"/>
              </a:rPr>
              <a:t>– za základnú kvalifikáciu k vykonávaniu učiteľského povolania na materských, základných a stredných školách sa považuje 4 – ročné štúdium v kolégiách s hodnosťou bakalár.</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41</a:t>
            </a:fld>
            <a:endParaRPr lang="sk-SK"/>
          </a:p>
        </p:txBody>
      </p:sp>
      <p:sp>
        <p:nvSpPr>
          <p:cNvPr id="4" name="Zástupný symbol obsahu 2"/>
          <p:cNvSpPr txBox="1">
            <a:spLocks/>
          </p:cNvSpPr>
          <p:nvPr/>
        </p:nvSpPr>
        <p:spPr>
          <a:xfrm>
            <a:off x="285720" y="214290"/>
            <a:ext cx="8086785" cy="6643710"/>
          </a:xfrm>
          <a:prstGeom prst="rect">
            <a:avLst/>
          </a:prstGeom>
        </p:spPr>
        <p:txBody>
          <a:bodyPr>
            <a:normAutofit fontScale="92500" lnSpcReduction="10000"/>
          </a:bodyPr>
          <a:lstStyle/>
          <a:p>
            <a:r>
              <a:rPr lang="sk-SK" sz="2800" b="1" dirty="0" smtClean="0">
                <a:latin typeface="+mn-lt"/>
              </a:rPr>
              <a:t>Alternatívne školstvo</a:t>
            </a:r>
            <a:endParaRPr lang="sk-SK" sz="2800" dirty="0" smtClean="0">
              <a:latin typeface="+mn-lt"/>
            </a:endParaRPr>
          </a:p>
          <a:p>
            <a:r>
              <a:rPr lang="sk-SK" sz="2800" dirty="0" smtClean="0">
                <a:latin typeface="+mn-lt"/>
              </a:rPr>
              <a:t>ktorá je alternatívou k tradičnej škole. Tradičnou školou myslíme:</a:t>
            </a:r>
          </a:p>
          <a:p>
            <a:r>
              <a:rPr lang="sk-SK" sz="2800" dirty="0" smtClean="0">
                <a:latin typeface="+mn-lt"/>
              </a:rPr>
              <a:t>pamäťovo-reprodukčnú školu</a:t>
            </a:r>
          </a:p>
          <a:p>
            <a:r>
              <a:rPr lang="sk-SK" sz="2800" dirty="0" smtClean="0">
                <a:latin typeface="+mn-lt"/>
              </a:rPr>
              <a:t>autoritatívnym postavením učiteľa</a:t>
            </a:r>
          </a:p>
          <a:p>
            <a:r>
              <a:rPr lang="sk-SK" sz="2800" dirty="0" smtClean="0">
                <a:latin typeface="+mn-lt"/>
              </a:rPr>
              <a:t>ktorá používa donucovacie metódy</a:t>
            </a:r>
          </a:p>
          <a:p>
            <a:r>
              <a:rPr lang="sk-SK" sz="2800" dirty="0" smtClean="0">
                <a:latin typeface="+mn-lt"/>
              </a:rPr>
              <a:t>ktorá má relatívne stálu organizáciu vyučovacích hodín, vyučovania a školského roku</a:t>
            </a:r>
          </a:p>
          <a:p>
            <a:r>
              <a:rPr lang="sk-SK" sz="2800" dirty="0" smtClean="0">
                <a:latin typeface="+mn-lt"/>
              </a:rPr>
              <a:t>je to škola s pevnými osnovami a učebnými plánmi určenými „zvonka“- mimo školy</a:t>
            </a:r>
          </a:p>
          <a:p>
            <a:r>
              <a:rPr lang="sk-SK" sz="2800" dirty="0" smtClean="0">
                <a:latin typeface="+mn-lt"/>
              </a:rPr>
              <a:t>je to škola s direktívnym spôsobom riadenia školy a </a:t>
            </a:r>
            <a:r>
              <a:rPr lang="sk-SK" sz="2800" dirty="0" err="1" smtClean="0">
                <a:latin typeface="+mn-lt"/>
              </a:rPr>
              <a:t>edukatívnych</a:t>
            </a:r>
            <a:r>
              <a:rPr lang="sk-SK" sz="2800" dirty="0" smtClean="0">
                <a:latin typeface="+mn-lt"/>
              </a:rPr>
              <a:t> procesov.</a:t>
            </a:r>
          </a:p>
          <a:p>
            <a:r>
              <a:rPr lang="sk-SK" sz="2800" dirty="0" smtClean="0">
                <a:latin typeface="+mn-lt"/>
              </a:rPr>
              <a:t>Nie je alternatívnou školou cirkevná, či súkromná škola. Je alternatívou len z pohľadu zriaďovateľa, a to vo vzťahu k štátnym školám. Alternatívne školstvo predstavuje uplatnenie alternatívnych pedagogických koncepcií v školskej praxi.</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42</a:t>
            </a:fld>
            <a:endParaRPr lang="sk-SK"/>
          </a:p>
        </p:txBody>
      </p:sp>
      <p:sp>
        <p:nvSpPr>
          <p:cNvPr id="4" name="Zástupný symbol obsahu 2"/>
          <p:cNvSpPr txBox="1">
            <a:spLocks/>
          </p:cNvSpPr>
          <p:nvPr/>
        </p:nvSpPr>
        <p:spPr>
          <a:xfrm>
            <a:off x="285720" y="214290"/>
            <a:ext cx="8086785" cy="6643710"/>
          </a:xfrm>
          <a:prstGeom prst="rect">
            <a:avLst/>
          </a:prstGeom>
        </p:spPr>
        <p:txBody>
          <a:bodyPr>
            <a:normAutofit fontScale="92500" lnSpcReduction="10000"/>
          </a:bodyPr>
          <a:lstStyle/>
          <a:p>
            <a:r>
              <a:rPr lang="sk-SK" sz="2800" b="1" dirty="0" smtClean="0">
                <a:latin typeface="+mn-lt"/>
              </a:rPr>
              <a:t>Základné  systémové znaky:</a:t>
            </a:r>
          </a:p>
          <a:p>
            <a:r>
              <a:rPr lang="sk-SK" sz="2800" dirty="0" smtClean="0">
                <a:latin typeface="+mn-lt"/>
              </a:rPr>
              <a:t>Ciele</a:t>
            </a:r>
          </a:p>
          <a:p>
            <a:r>
              <a:rPr lang="sk-SK" sz="2800" dirty="0" smtClean="0">
                <a:latin typeface="+mn-lt"/>
              </a:rPr>
              <a:t>Obsah</a:t>
            </a:r>
          </a:p>
          <a:p>
            <a:r>
              <a:rPr lang="sk-SK" sz="2800" dirty="0" smtClean="0">
                <a:latin typeface="+mn-lt"/>
              </a:rPr>
              <a:t>Postupy, metódy, formy</a:t>
            </a:r>
          </a:p>
          <a:p>
            <a:r>
              <a:rPr lang="sk-SK" sz="2800" dirty="0" smtClean="0">
                <a:latin typeface="+mn-lt"/>
              </a:rPr>
              <a:t>Postavenie žiaka</a:t>
            </a:r>
          </a:p>
          <a:p>
            <a:r>
              <a:rPr lang="sk-SK" sz="2800" dirty="0" smtClean="0">
                <a:latin typeface="+mn-lt"/>
              </a:rPr>
              <a:t>Postavenie učiteľa</a:t>
            </a:r>
          </a:p>
          <a:p>
            <a:r>
              <a:rPr lang="sk-SK" sz="2800" dirty="0" smtClean="0">
                <a:latin typeface="+mn-lt"/>
              </a:rPr>
              <a:t>Organizáciu vyučovania</a:t>
            </a:r>
          </a:p>
          <a:p>
            <a:r>
              <a:rPr lang="sk-SK" sz="2800" dirty="0" smtClean="0">
                <a:latin typeface="+mn-lt"/>
              </a:rPr>
              <a:t>Riadenie školy</a:t>
            </a:r>
          </a:p>
          <a:p>
            <a:r>
              <a:rPr lang="sk-SK" sz="2800" dirty="0" smtClean="0">
                <a:latin typeface="+mn-lt"/>
              </a:rPr>
              <a:t>Zriaďovateľa školy</a:t>
            </a:r>
          </a:p>
          <a:p>
            <a:r>
              <a:rPr lang="sk-SK" sz="2800" dirty="0" smtClean="0">
                <a:latin typeface="+mn-lt"/>
              </a:rPr>
              <a:t>Postavenie rodičov vo vzťahu ku škole.</a:t>
            </a:r>
          </a:p>
          <a:p>
            <a:r>
              <a:rPr lang="sk-SK" sz="2800" b="1" dirty="0" smtClean="0">
                <a:latin typeface="+mn-lt"/>
              </a:rPr>
              <a:t>Alternatívne školstvo:</a:t>
            </a:r>
            <a:endParaRPr lang="sk-SK" sz="2800" dirty="0" smtClean="0">
              <a:latin typeface="+mn-lt"/>
            </a:endParaRPr>
          </a:p>
          <a:p>
            <a:r>
              <a:rPr lang="sk-SK" sz="2800" dirty="0" err="1" smtClean="0">
                <a:latin typeface="+mn-lt"/>
              </a:rPr>
              <a:t>Waldorfská</a:t>
            </a:r>
            <a:r>
              <a:rPr lang="sk-SK" sz="2800" dirty="0" smtClean="0">
                <a:latin typeface="+mn-lt"/>
              </a:rPr>
              <a:t> škola</a:t>
            </a:r>
          </a:p>
          <a:p>
            <a:r>
              <a:rPr lang="sk-SK" sz="2800" dirty="0" smtClean="0">
                <a:latin typeface="+mn-lt"/>
              </a:rPr>
              <a:t>M. </a:t>
            </a:r>
            <a:r>
              <a:rPr lang="sk-SK" sz="2800" dirty="0" err="1" smtClean="0">
                <a:latin typeface="+mn-lt"/>
              </a:rPr>
              <a:t>Montessoriová</a:t>
            </a:r>
            <a:endParaRPr lang="sk-SK" sz="2800" dirty="0" smtClean="0">
              <a:latin typeface="+mn-lt"/>
            </a:endParaRPr>
          </a:p>
          <a:p>
            <a:r>
              <a:rPr lang="sk-SK" sz="2800" dirty="0" smtClean="0">
                <a:latin typeface="+mn-lt"/>
              </a:rPr>
              <a:t>Alternatívna škola C. </a:t>
            </a:r>
            <a:r>
              <a:rPr lang="sk-SK" sz="2800" dirty="0" err="1" smtClean="0">
                <a:latin typeface="+mn-lt"/>
              </a:rPr>
              <a:t>Freineta</a:t>
            </a:r>
            <a:endParaRPr lang="sk-SK" sz="2800" dirty="0" smtClean="0">
              <a:latin typeface="+mn-lt"/>
            </a:endParaRPr>
          </a:p>
          <a:p>
            <a:r>
              <a:rPr lang="sk-SK" sz="2800" dirty="0" smtClean="0">
                <a:latin typeface="+mn-lt"/>
              </a:rPr>
              <a:t>Jenská škola</a:t>
            </a:r>
          </a:p>
          <a:p>
            <a:r>
              <a:rPr lang="sk-SK" sz="2800" dirty="0" err="1" smtClean="0">
                <a:latin typeface="+mn-lt"/>
              </a:rPr>
              <a:t>Daltonská</a:t>
            </a:r>
            <a:r>
              <a:rPr lang="sk-SK" sz="2800" dirty="0" smtClean="0">
                <a:latin typeface="+mn-lt"/>
              </a:rPr>
              <a:t> škola</a:t>
            </a:r>
          </a:p>
          <a:p>
            <a:r>
              <a:rPr lang="sk-SK" sz="2800" dirty="0" err="1" smtClean="0">
                <a:latin typeface="+mn-lt"/>
              </a:rPr>
              <a:t>Rogersova</a:t>
            </a:r>
            <a:r>
              <a:rPr lang="sk-SK" sz="2800" dirty="0" smtClean="0">
                <a:latin typeface="+mn-lt"/>
              </a:rPr>
              <a:t> P-C-E škola</a:t>
            </a:r>
          </a:p>
          <a:p>
            <a:r>
              <a:rPr lang="sk-SK" sz="2800" dirty="0" smtClean="0"/>
              <a:t> </a:t>
            </a:r>
            <a:endParaRPr lang="sk-SK" sz="2800"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äty 1"/>
          <p:cNvSpPr>
            <a:spLocks noGrp="1"/>
          </p:cNvSpPr>
          <p:nvPr>
            <p:ph type="ftr" sz="quarter" idx="11"/>
          </p:nvPr>
        </p:nvSpPr>
        <p:spPr/>
        <p:txBody>
          <a:bodyPr/>
          <a:lstStyle/>
          <a:p>
            <a:pPr>
              <a:defRPr/>
            </a:pPr>
            <a:r>
              <a:rPr lang="sk-SK" smtClean="0"/>
              <a:t>KOMPARATÍVNA PEDAGOGIKA</a:t>
            </a:r>
            <a:endParaRPr lang="sk-SK"/>
          </a:p>
        </p:txBody>
      </p:sp>
      <p:sp>
        <p:nvSpPr>
          <p:cNvPr id="3" name="Zástupný symbol čísla snímky 2"/>
          <p:cNvSpPr>
            <a:spLocks noGrp="1"/>
          </p:cNvSpPr>
          <p:nvPr>
            <p:ph type="sldNum" sz="quarter" idx="12"/>
          </p:nvPr>
        </p:nvSpPr>
        <p:spPr/>
        <p:txBody>
          <a:bodyPr/>
          <a:lstStyle/>
          <a:p>
            <a:pPr>
              <a:defRPr/>
            </a:pPr>
            <a:fld id="{66892ABE-864F-4CA5-B170-28A6951A098C}" type="slidenum">
              <a:rPr lang="sk-SK"/>
              <a:pPr>
                <a:defRPr/>
              </a:pPr>
              <a:t>43</a:t>
            </a:fld>
            <a:endParaRPr lang="sk-SK"/>
          </a:p>
        </p:txBody>
      </p:sp>
      <p:sp>
        <p:nvSpPr>
          <p:cNvPr id="4" name="Zástupný symbol obsahu 2"/>
          <p:cNvSpPr txBox="1">
            <a:spLocks/>
          </p:cNvSpPr>
          <p:nvPr/>
        </p:nvSpPr>
        <p:spPr>
          <a:xfrm>
            <a:off x="285720" y="214290"/>
            <a:ext cx="8086785" cy="6643710"/>
          </a:xfrm>
          <a:prstGeom prst="rect">
            <a:avLst/>
          </a:prstGeom>
        </p:spPr>
        <p:txBody>
          <a:bodyPr>
            <a:normAutofit fontScale="85000" lnSpcReduction="20000"/>
          </a:bodyPr>
          <a:lstStyle/>
          <a:p>
            <a:endParaRPr lang="sk-SK" sz="2800" dirty="0" smtClean="0">
              <a:latin typeface="+mn-lt"/>
            </a:endParaRPr>
          </a:p>
          <a:p>
            <a:r>
              <a:rPr lang="sk-SK" sz="2800" b="1" dirty="0" smtClean="0">
                <a:latin typeface="+mn-lt"/>
              </a:rPr>
              <a:t>LITERATÚRA</a:t>
            </a:r>
          </a:p>
          <a:p>
            <a:endParaRPr lang="sk-SK" sz="2800" dirty="0" smtClean="0">
              <a:latin typeface="+mn-lt"/>
            </a:endParaRPr>
          </a:p>
          <a:p>
            <a:r>
              <a:rPr lang="sk-SK" sz="2800" dirty="0" smtClean="0">
                <a:latin typeface="+mn-lt"/>
              </a:rPr>
              <a:t>GOGA, M.: Kapitoly z porovnávacej pedagogiky dospelých. Košice: 1993</a:t>
            </a:r>
          </a:p>
          <a:p>
            <a:r>
              <a:rPr lang="sk-SK" sz="2800" dirty="0" smtClean="0">
                <a:latin typeface="+mn-lt"/>
              </a:rPr>
              <a:t>KOSOVÁ, B.: Vybrané kapitoly z porovnávacej pedagogiky a alternatívne pedagogické koncepcie. Banská Bystrica: 1996</a:t>
            </a:r>
          </a:p>
          <a:p>
            <a:r>
              <a:rPr lang="sk-SK" sz="2800" dirty="0" smtClean="0">
                <a:latin typeface="+mn-lt"/>
              </a:rPr>
              <a:t>MISTRÍK, E.: Kultúrna a </a:t>
            </a:r>
            <a:r>
              <a:rPr lang="sk-SK" sz="2800" dirty="0" err="1" smtClean="0">
                <a:latin typeface="+mn-lt"/>
              </a:rPr>
              <a:t>multikultúrna</a:t>
            </a:r>
            <a:r>
              <a:rPr lang="sk-SK" sz="2800" dirty="0" smtClean="0">
                <a:latin typeface="+mn-lt"/>
              </a:rPr>
              <a:t> výchova. Bratislava: 1999</a:t>
            </a:r>
          </a:p>
          <a:p>
            <a:r>
              <a:rPr lang="sk-SK" sz="2800" dirty="0" smtClean="0">
                <a:latin typeface="+mn-lt"/>
              </a:rPr>
              <a:t>OBDRŽALEK, Z.: Škola, školský systém, ich organizácia a riadenie. Bratislava: 1996</a:t>
            </a:r>
          </a:p>
          <a:p>
            <a:r>
              <a:rPr lang="sk-SK" sz="2800" dirty="0" smtClean="0">
                <a:latin typeface="+mn-lt"/>
              </a:rPr>
              <a:t>PRUCHA, J.: </a:t>
            </a:r>
            <a:r>
              <a:rPr lang="sk-SK" sz="2800" dirty="0" err="1" smtClean="0">
                <a:latin typeface="+mn-lt"/>
              </a:rPr>
              <a:t>Proměny</a:t>
            </a:r>
            <a:r>
              <a:rPr lang="sk-SK" sz="2800" dirty="0" smtClean="0">
                <a:latin typeface="+mn-lt"/>
              </a:rPr>
              <a:t> </a:t>
            </a:r>
            <a:r>
              <a:rPr lang="sk-SK" sz="2800" dirty="0" err="1" smtClean="0">
                <a:latin typeface="+mn-lt"/>
              </a:rPr>
              <a:t>vzdělávaní</a:t>
            </a:r>
            <a:r>
              <a:rPr lang="sk-SK" sz="2800" dirty="0" smtClean="0">
                <a:latin typeface="+mn-lt"/>
              </a:rPr>
              <a:t> v </a:t>
            </a:r>
            <a:r>
              <a:rPr lang="sk-SK" sz="2800" dirty="0" err="1" smtClean="0">
                <a:latin typeface="+mn-lt"/>
              </a:rPr>
              <a:t>mezinárodním</a:t>
            </a:r>
            <a:r>
              <a:rPr lang="sk-SK" sz="2800" dirty="0" smtClean="0">
                <a:latin typeface="+mn-lt"/>
              </a:rPr>
              <a:t> kontextu. Praha: 1992</a:t>
            </a:r>
          </a:p>
          <a:p>
            <a:r>
              <a:rPr lang="sk-SK" sz="2800" dirty="0" smtClean="0">
                <a:latin typeface="+mn-lt"/>
              </a:rPr>
              <a:t>PRUCHA, J: </a:t>
            </a:r>
            <a:r>
              <a:rPr lang="sk-SK" sz="2800" dirty="0" err="1" smtClean="0">
                <a:latin typeface="+mn-lt"/>
              </a:rPr>
              <a:t>Vzdělávaní</a:t>
            </a:r>
            <a:r>
              <a:rPr lang="sk-SK" sz="2800" dirty="0" smtClean="0">
                <a:latin typeface="+mn-lt"/>
              </a:rPr>
              <a:t> a </a:t>
            </a:r>
            <a:r>
              <a:rPr lang="sk-SK" sz="2800" dirty="0" err="1" smtClean="0">
                <a:latin typeface="+mn-lt"/>
              </a:rPr>
              <a:t>školství</a:t>
            </a:r>
            <a:r>
              <a:rPr lang="sk-SK" sz="2800" dirty="0" smtClean="0">
                <a:latin typeface="+mn-lt"/>
              </a:rPr>
              <a:t> </a:t>
            </a:r>
            <a:r>
              <a:rPr lang="sk-SK" sz="2800" dirty="0" err="1" smtClean="0">
                <a:latin typeface="+mn-lt"/>
              </a:rPr>
              <a:t>ve</a:t>
            </a:r>
            <a:r>
              <a:rPr lang="sk-SK" sz="2800" dirty="0" smtClean="0">
                <a:latin typeface="+mn-lt"/>
              </a:rPr>
              <a:t> </a:t>
            </a:r>
            <a:r>
              <a:rPr lang="sk-SK" sz="2800" dirty="0" err="1" smtClean="0">
                <a:latin typeface="+mn-lt"/>
              </a:rPr>
              <a:t>světe</a:t>
            </a:r>
            <a:r>
              <a:rPr lang="sk-SK" sz="2800" dirty="0" smtClean="0">
                <a:latin typeface="+mn-lt"/>
              </a:rPr>
              <a:t>. Praha: 1999</a:t>
            </a:r>
          </a:p>
          <a:p>
            <a:r>
              <a:rPr lang="sk-SK" sz="2800" dirty="0" smtClean="0">
                <a:latin typeface="+mn-lt"/>
              </a:rPr>
              <a:t>PRUCHA, J.: </a:t>
            </a:r>
            <a:r>
              <a:rPr lang="sk-SK" sz="2800" dirty="0" err="1" smtClean="0">
                <a:latin typeface="+mn-lt"/>
              </a:rPr>
              <a:t>Multikultúrna</a:t>
            </a:r>
            <a:r>
              <a:rPr lang="sk-SK" sz="2800" dirty="0" smtClean="0">
                <a:latin typeface="+mn-lt"/>
              </a:rPr>
              <a:t> výchova. Praha: 2001</a:t>
            </a:r>
          </a:p>
          <a:p>
            <a:r>
              <a:rPr lang="sk-SK" sz="2800" dirty="0" smtClean="0">
                <a:latin typeface="+mn-lt"/>
              </a:rPr>
              <a:t>RÝDL, K. Cesta </a:t>
            </a:r>
            <a:r>
              <a:rPr lang="sk-SK" sz="2800" dirty="0" err="1" smtClean="0">
                <a:latin typeface="+mn-lt"/>
              </a:rPr>
              <a:t>autonomní</a:t>
            </a:r>
            <a:r>
              <a:rPr lang="sk-SK" sz="2800" dirty="0" smtClean="0">
                <a:latin typeface="+mn-lt"/>
              </a:rPr>
              <a:t> škole. Praha: 1996</a:t>
            </a:r>
          </a:p>
          <a:p>
            <a:r>
              <a:rPr lang="sk-SK" sz="2800" dirty="0" smtClean="0">
                <a:latin typeface="+mn-lt"/>
              </a:rPr>
              <a:t>ŠÍBL, D. a kol.: Encyklopédia medzinárodných organizácií. Bratislava: 1997</a:t>
            </a:r>
          </a:p>
          <a:p>
            <a:r>
              <a:rPr lang="sk-SK" sz="2800" dirty="0" smtClean="0">
                <a:latin typeface="+mn-lt"/>
              </a:rPr>
              <a:t>ZELINA, M.: Alternatívne školstvo. Bratislava: 2000</a:t>
            </a:r>
          </a:p>
          <a:p>
            <a:r>
              <a:rPr lang="sk-SK" sz="2800" dirty="0" smtClean="0">
                <a:latin typeface="+mn-lt"/>
              </a:rPr>
              <a:t>Pedagogické časopisy</a:t>
            </a:r>
          </a:p>
          <a:p>
            <a:endParaRPr lang="sk-SK" sz="2800" dirty="0" smtClean="0">
              <a:latin typeface="+mn-lt"/>
            </a:endParaRPr>
          </a:p>
          <a:p>
            <a:r>
              <a:rPr lang="sk-SK" sz="2800" dirty="0" smtClean="0">
                <a:latin typeface="+mn-lt"/>
              </a:rPr>
              <a:t> </a:t>
            </a:r>
            <a:endParaRPr lang="sk-SK" sz="2800" dirty="0">
              <a:latin typeface="+mn-lt"/>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a:xfrm rot="20749795">
            <a:off x="600075" y="1746250"/>
            <a:ext cx="2743200" cy="1162050"/>
          </a:xfrm>
        </p:spPr>
        <p:txBody>
          <a:bodyPr/>
          <a:lstStyle/>
          <a:p>
            <a:r>
              <a:rPr lang="sk-SK" sz="3600" b="1" smtClean="0"/>
              <a:t>Ďakujem za pozornosť</a:t>
            </a:r>
          </a:p>
        </p:txBody>
      </p:sp>
      <p:sp>
        <p:nvSpPr>
          <p:cNvPr id="34819" name="Zástupný symbol textu 2"/>
          <p:cNvSpPr>
            <a:spLocks noGrp="1"/>
          </p:cNvSpPr>
          <p:nvPr>
            <p:ph type="body" idx="2"/>
          </p:nvPr>
        </p:nvSpPr>
        <p:spPr>
          <a:xfrm>
            <a:off x="0" y="4929198"/>
            <a:ext cx="4071938" cy="642937"/>
          </a:xfrm>
        </p:spPr>
        <p:txBody>
          <a:bodyPr/>
          <a:lstStyle/>
          <a:p>
            <a:pPr algn="ctr"/>
            <a:r>
              <a:rPr lang="sk-SK" sz="2000" dirty="0" smtClean="0"/>
              <a:t>PaedDr. Ľubomír </a:t>
            </a:r>
            <a:r>
              <a:rPr lang="sk-SK" sz="2000" dirty="0" err="1" smtClean="0"/>
              <a:t>Verbovanec</a:t>
            </a:r>
            <a:r>
              <a:rPr lang="sk-SK" sz="2000" dirty="0" smtClean="0"/>
              <a:t>, </a:t>
            </a:r>
            <a:r>
              <a:rPr lang="sk-SK" sz="2000" dirty="0" err="1" smtClean="0"/>
              <a:t>PhD</a:t>
            </a:r>
            <a:r>
              <a:rPr lang="sk-SK" sz="2000" dirty="0" smtClean="0"/>
              <a:t> </a:t>
            </a:r>
          </a:p>
        </p:txBody>
      </p:sp>
      <p:sp>
        <p:nvSpPr>
          <p:cNvPr id="5" name="Zástupný symbol päty 4"/>
          <p:cNvSpPr>
            <a:spLocks noGrp="1"/>
          </p:cNvSpPr>
          <p:nvPr>
            <p:ph type="ftr" sz="quarter" idx="11"/>
          </p:nvPr>
        </p:nvSpPr>
        <p:spPr/>
        <p:txBody>
          <a:bodyPr/>
          <a:lstStyle/>
          <a:p>
            <a:pPr>
              <a:defRPr/>
            </a:pPr>
            <a:r>
              <a:rPr lang="sk-SK" smtClean="0"/>
              <a:t>KOMPARATÍVNA PEDAGOGIKA</a:t>
            </a:r>
            <a:endParaRPr lang="sk-SK" dirty="0"/>
          </a:p>
        </p:txBody>
      </p:sp>
      <p:sp>
        <p:nvSpPr>
          <p:cNvPr id="6" name="Zástupný symbol čísla snímky 5"/>
          <p:cNvSpPr>
            <a:spLocks noGrp="1"/>
          </p:cNvSpPr>
          <p:nvPr>
            <p:ph type="sldNum" sz="quarter" idx="12"/>
          </p:nvPr>
        </p:nvSpPr>
        <p:spPr/>
        <p:txBody>
          <a:bodyPr/>
          <a:lstStyle/>
          <a:p>
            <a:pPr>
              <a:defRPr/>
            </a:pPr>
            <a:fld id="{C90EB526-937C-45C9-86B9-F15D5E451072}" type="slidenum">
              <a:rPr lang="sk-SK"/>
              <a:pPr>
                <a:defRPr/>
              </a:pPr>
              <a:t>44</a:t>
            </a:fld>
            <a:endParaRPr lang="sk-SK"/>
          </a:p>
        </p:txBody>
      </p:sp>
      <p:pic>
        <p:nvPicPr>
          <p:cNvPr id="7" name="Picture 2" descr="C:\Documents and Settings\Administrator\Desktop\learningCenter[1].jpg"/>
          <p:cNvPicPr>
            <a:picLocks noGrp="1" noChangeAspect="1" noChangeArrowheads="1"/>
          </p:cNvPicPr>
          <p:nvPr>
            <p:ph sz="half" idx="1"/>
          </p:nvPr>
        </p:nvPicPr>
        <p:blipFill>
          <a:blip r:embed="rId3" cstate="print"/>
          <a:srcRect/>
          <a:stretch>
            <a:fillRect/>
          </a:stretch>
        </p:blipFill>
        <p:spPr>
          <a:xfrm>
            <a:off x="3571868" y="1571612"/>
            <a:ext cx="5111750" cy="3371347"/>
          </a:xfrm>
          <a:effectLst>
            <a:softEdge rad="112500"/>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714357"/>
            <a:ext cx="8501122" cy="5610244"/>
          </a:xfrm>
        </p:spPr>
        <p:txBody>
          <a:bodyPr/>
          <a:lstStyle/>
          <a:p>
            <a:pPr marL="273050" lvl="1" indent="-273050">
              <a:buClr>
                <a:srgbClr val="0BD0D9"/>
              </a:buClr>
              <a:buSzPct val="95000"/>
              <a:buNone/>
            </a:pPr>
            <a:r>
              <a:rPr lang="sk-SK" sz="2800" b="1" dirty="0" smtClean="0"/>
              <a:t>    Výskumné metódy porovnávacej pedagogiky</a:t>
            </a:r>
          </a:p>
          <a:p>
            <a:pPr marL="273050" lvl="1" indent="-273050">
              <a:buClr>
                <a:srgbClr val="0BD0D9"/>
              </a:buClr>
              <a:buSzPct val="95000"/>
              <a:buNone/>
            </a:pPr>
            <a:endParaRPr lang="sk-SK" sz="2800" b="1" dirty="0" smtClean="0"/>
          </a:p>
          <a:p>
            <a:pPr algn="just">
              <a:buNone/>
            </a:pPr>
            <a:r>
              <a:rPr lang="sk-SK" sz="2800" dirty="0" smtClean="0"/>
              <a:t>   Pri porovnávaní sa kladie veľký dôraz na objektívnosť, presnosť, autenticitu, správnosť porovnávania aj zovšeobecňovanie záverov.</a:t>
            </a:r>
          </a:p>
          <a:p>
            <a:pPr algn="just">
              <a:buNone/>
            </a:pPr>
            <a:r>
              <a:rPr lang="sk-SK" sz="2800" dirty="0" smtClean="0"/>
              <a:t>   Najčastejšie používané metódy sú: </a:t>
            </a:r>
          </a:p>
          <a:p>
            <a:pPr algn="just"/>
            <a:r>
              <a:rPr lang="sk-SK" sz="2800" b="1" dirty="0" smtClean="0"/>
              <a:t>Štatistická</a:t>
            </a:r>
            <a:r>
              <a:rPr lang="sk-SK" sz="2800" dirty="0" smtClean="0"/>
              <a:t>  - porovnáva kvantitatívne údaje, spresňuje porovnávanie, napomáha vyhodnocovaniu ukazovateľov.</a:t>
            </a:r>
          </a:p>
          <a:p>
            <a:pPr algn="just"/>
            <a:r>
              <a:rPr lang="sk-SK" sz="2800" b="1" dirty="0" smtClean="0"/>
              <a:t>Historická</a:t>
            </a:r>
            <a:r>
              <a:rPr lang="sk-SK" sz="2800" dirty="0" smtClean="0"/>
              <a:t> – pomocou nej poznávane, vznik a vývin jednotlivých sústav, tradície, charakteristické črty .</a:t>
            </a:r>
          </a:p>
          <a:p>
            <a:endParaRPr lang="sk-SK" sz="2800" b="1" dirty="0" smtClean="0"/>
          </a:p>
          <a:p>
            <a:endParaRPr lang="sk-SK" sz="2800" b="1" dirty="0" smtClean="0"/>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5</a:t>
            </a:fld>
            <a:endParaRPr lang="sk-SK"/>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642910" y="1142985"/>
            <a:ext cx="8043890" cy="5181616"/>
          </a:xfrm>
        </p:spPr>
        <p:txBody>
          <a:bodyPr/>
          <a:lstStyle/>
          <a:p>
            <a:pPr algn="just"/>
            <a:r>
              <a:rPr lang="sk-SK" sz="2800" b="1" dirty="0" smtClean="0"/>
              <a:t>Komparatívna</a:t>
            </a:r>
            <a:r>
              <a:rPr lang="sk-SK" sz="2800" dirty="0" smtClean="0"/>
              <a:t> – </a:t>
            </a:r>
            <a:r>
              <a:rPr lang="sk-SK" sz="2800" dirty="0" err="1" smtClean="0"/>
              <a:t>tj</a:t>
            </a:r>
            <a:r>
              <a:rPr lang="sk-SK" sz="2800" dirty="0" smtClean="0"/>
              <a:t>. porovnávacia , rozumne porovnáva predmety a javy, ktorej výsledkom je stanovenie zhôd a odlišností medzi nimi. Práve touto metódou sa odhaľujú podstatné črty jednotlivých skúmaných predmetov. Preto je táto metóda najdôležitejšia.</a:t>
            </a:r>
          </a:p>
          <a:p>
            <a:pPr algn="just">
              <a:buNone/>
            </a:pPr>
            <a:endParaRPr lang="sk-SK" sz="2800" dirty="0" smtClean="0"/>
          </a:p>
          <a:p>
            <a:pPr algn="just"/>
            <a:r>
              <a:rPr lang="sk-SK" sz="2800" b="1" dirty="0" smtClean="0"/>
              <a:t>Experimentálna – </a:t>
            </a:r>
            <a:r>
              <a:rPr lang="sk-SK" sz="2800" dirty="0" smtClean="0"/>
              <a:t>je vzhľadom na množstvo javov a variability pomocná metóda porovnávacej.</a:t>
            </a:r>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6</a:t>
            </a:fld>
            <a:endParaRPr lang="sk-SK"/>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2"/>
          <p:cNvSpPr>
            <a:spLocks noGrp="1"/>
          </p:cNvSpPr>
          <p:nvPr>
            <p:ph idx="1"/>
          </p:nvPr>
        </p:nvSpPr>
        <p:spPr>
          <a:xfrm>
            <a:off x="357158" y="1000109"/>
            <a:ext cx="8572530" cy="5643580"/>
          </a:xfrm>
        </p:spPr>
        <p:txBody>
          <a:bodyPr/>
          <a:lstStyle/>
          <a:p>
            <a:pPr marL="273050" lvl="1" indent="-273050" algn="just" hangingPunct="0">
              <a:buClr>
                <a:srgbClr val="0BD0D9"/>
              </a:buClr>
              <a:buSzPct val="95000"/>
              <a:buNone/>
            </a:pPr>
            <a:r>
              <a:rPr lang="sk-SK" sz="2800" b="1" dirty="0" smtClean="0"/>
              <a:t>  Vývoj školstva na Slovensku v období Rakúsko-uhorskej monarchie</a:t>
            </a:r>
          </a:p>
          <a:p>
            <a:pPr algn="just">
              <a:buNone/>
            </a:pPr>
            <a:r>
              <a:rPr lang="sk-SK" sz="2800" b="1" dirty="0" smtClean="0"/>
              <a:t>- </a:t>
            </a:r>
            <a:r>
              <a:rPr lang="sk-SK" sz="2800" dirty="0" smtClean="0"/>
              <a:t>Otázku školstva podporoval aj cisársky dvor </a:t>
            </a:r>
            <a:r>
              <a:rPr lang="sk-SK" sz="2800" b="1" dirty="0" smtClean="0"/>
              <a:t>M. Terézie a Jozefa II.</a:t>
            </a:r>
            <a:r>
              <a:rPr lang="sk-SK" sz="2800" dirty="0" smtClean="0"/>
              <a:t> , ktorí chápali školstvo ako vec politickú, štátnu.  Po prípravných prácach na školských zákonoch, ktoré viedla dvorná študijná komisia na čele s Jánom Ignácom </a:t>
            </a:r>
            <a:r>
              <a:rPr lang="sk-SK" sz="2800" dirty="0" err="1" smtClean="0"/>
              <a:t>Felbigerom</a:t>
            </a:r>
            <a:r>
              <a:rPr lang="sk-SK" sz="2800" dirty="0" smtClean="0"/>
              <a:t> /elementárne školstvo/. </a:t>
            </a:r>
          </a:p>
          <a:p>
            <a:pPr algn="just">
              <a:buNone/>
            </a:pPr>
            <a:r>
              <a:rPr lang="sk-SK" sz="2800" dirty="0" smtClean="0"/>
              <a:t>- Vydanie prvého školského zákona </a:t>
            </a:r>
            <a:r>
              <a:rPr lang="sk-SK" sz="2800" b="1" dirty="0" smtClean="0"/>
              <a:t> </a:t>
            </a:r>
            <a:r>
              <a:rPr lang="sk-SK" sz="2800" b="1" dirty="0" err="1" smtClean="0"/>
              <a:t>Ratio</a:t>
            </a:r>
            <a:r>
              <a:rPr lang="sk-SK" sz="2800" b="1" dirty="0" smtClean="0"/>
              <a:t> </a:t>
            </a:r>
            <a:r>
              <a:rPr lang="sk-SK" sz="2800" b="1" dirty="0" err="1" smtClean="0"/>
              <a:t>educationis</a:t>
            </a:r>
            <a:r>
              <a:rPr lang="sk-SK" sz="2800" b="1" dirty="0" smtClean="0"/>
              <a:t>  v roku 1777</a:t>
            </a:r>
            <a:r>
              <a:rPr lang="sk-SK" sz="2800" dirty="0" smtClean="0"/>
              <a:t>. Tento zákon rozdeľuje ľudové a latinské školy. </a:t>
            </a:r>
            <a:r>
              <a:rPr lang="sk-SK" sz="2800" b="1" dirty="0" smtClean="0"/>
              <a:t>Ľudovú školu </a:t>
            </a:r>
            <a:r>
              <a:rPr lang="sk-SK" sz="2800" dirty="0" smtClean="0"/>
              <a:t>delí do 4 skupín. </a:t>
            </a:r>
            <a:r>
              <a:rPr lang="sk-SK" sz="2800" b="1" dirty="0" smtClean="0"/>
              <a:t>Latinské školy </a:t>
            </a:r>
            <a:r>
              <a:rPr lang="sk-SK" sz="2800" dirty="0" smtClean="0"/>
              <a:t> delí do 3 stupňov.</a:t>
            </a:r>
          </a:p>
          <a:p>
            <a:pPr>
              <a:buNone/>
            </a:pPr>
            <a:endParaRPr lang="sk-SK" sz="2400" dirty="0" smtClean="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dirty="0"/>
          </a:p>
        </p:txBody>
      </p:sp>
      <p:sp>
        <p:nvSpPr>
          <p:cNvPr id="5" name="Zástupný symbol čísla snímky 4"/>
          <p:cNvSpPr>
            <a:spLocks noGrp="1"/>
          </p:cNvSpPr>
          <p:nvPr>
            <p:ph type="sldNum" sz="quarter" idx="12"/>
          </p:nvPr>
        </p:nvSpPr>
        <p:spPr/>
        <p:txBody>
          <a:bodyPr/>
          <a:lstStyle/>
          <a:p>
            <a:pPr>
              <a:defRPr/>
            </a:pPr>
            <a:fld id="{F7A8ABCD-5EA7-432B-848D-99CD0D522FD6}" type="slidenum">
              <a:rPr lang="sk-SK"/>
              <a:pPr>
                <a:defRPr/>
              </a:pPr>
              <a:t>7</a:t>
            </a:fld>
            <a:endParaRPr lang="sk-SK"/>
          </a:p>
        </p:txBody>
      </p:sp>
      <p:sp>
        <p:nvSpPr>
          <p:cNvPr id="10245" name="Nadpis 6"/>
          <p:cNvSpPr>
            <a:spLocks noGrp="1"/>
          </p:cNvSpPr>
          <p:nvPr>
            <p:ph type="title"/>
          </p:nvPr>
        </p:nvSpPr>
        <p:spPr>
          <a:xfrm>
            <a:off x="214313" y="0"/>
            <a:ext cx="8929687" cy="1143000"/>
          </a:xfrm>
        </p:spPr>
        <p:txBody>
          <a:bodyPr/>
          <a:lstStyle/>
          <a:p>
            <a:pPr lvl="0" algn="ctr"/>
            <a:endParaRPr lang="sk-SK" u="sng"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28596" y="785795"/>
            <a:ext cx="8258204" cy="5538806"/>
          </a:xfrm>
        </p:spPr>
        <p:txBody>
          <a:bodyPr/>
          <a:lstStyle/>
          <a:p>
            <a:pPr algn="just"/>
            <a:endParaRPr lang="sk-SK" sz="2800" dirty="0" smtClean="0"/>
          </a:p>
          <a:p>
            <a:pPr algn="just"/>
            <a:r>
              <a:rPr lang="sk-SK" sz="2800" dirty="0" smtClean="0"/>
              <a:t>V roku 1788 bola nariadená Jozefom II školopovinnosť pre deti od 6 – 12 rokov</a:t>
            </a:r>
          </a:p>
          <a:p>
            <a:pPr algn="just"/>
            <a:r>
              <a:rPr lang="sk-SK" sz="2800" dirty="0" smtClean="0"/>
              <a:t>Otázkami univerzitného štúdia sa zákon</a:t>
            </a:r>
            <a:r>
              <a:rPr lang="sk-SK" sz="2800" b="1" dirty="0" smtClean="0"/>
              <a:t> </a:t>
            </a:r>
            <a:r>
              <a:rPr lang="sk-SK" sz="2800" b="1" dirty="0" err="1" smtClean="0"/>
              <a:t>Ratio</a:t>
            </a:r>
            <a:r>
              <a:rPr lang="sk-SK" sz="2800" b="1" dirty="0" smtClean="0"/>
              <a:t> </a:t>
            </a:r>
            <a:r>
              <a:rPr lang="sk-SK" sz="2800" b="1" dirty="0" err="1" smtClean="0"/>
              <a:t>educationis</a:t>
            </a:r>
            <a:r>
              <a:rPr lang="sk-SK" sz="2800" b="1" dirty="0" smtClean="0"/>
              <a:t>  </a:t>
            </a:r>
            <a:r>
              <a:rPr lang="sk-SK" sz="2800" dirty="0" smtClean="0"/>
              <a:t>nezaoberal. Ten bol upravený osobitnou reformou v druhej  polovici 18. Storočia.</a:t>
            </a:r>
          </a:p>
          <a:p>
            <a:pPr algn="just"/>
            <a:r>
              <a:rPr lang="sk-SK" sz="2800" dirty="0" smtClean="0"/>
              <a:t>V 1868 bol v Uhorsku vydaný </a:t>
            </a:r>
            <a:r>
              <a:rPr lang="sk-SK" sz="2800" b="1" dirty="0" smtClean="0"/>
              <a:t> školský zákon,</a:t>
            </a:r>
            <a:r>
              <a:rPr lang="sk-SK" sz="2800" dirty="0" smtClean="0"/>
              <a:t> ktorý platil aj pre Slovensko, ktorý už formuje </a:t>
            </a:r>
            <a:r>
              <a:rPr lang="sk-SK" sz="2800" b="1" dirty="0" smtClean="0"/>
              <a:t>sústavu školstva</a:t>
            </a:r>
            <a:r>
              <a:rPr lang="sk-SK" sz="2800" dirty="0" smtClean="0"/>
              <a:t>.</a:t>
            </a:r>
          </a:p>
          <a:p>
            <a:pPr algn="just"/>
            <a:r>
              <a:rPr lang="sk-SK" sz="2800" dirty="0" smtClean="0"/>
              <a:t>Medzníkom bol aj vznik slovenských gymnázií a to v Revúcej 1862, Martine 1867 a Kláštore pod Znievom 1869</a:t>
            </a:r>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8</a:t>
            </a:fld>
            <a:endParaRPr lang="sk-SK"/>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57158" y="571481"/>
            <a:ext cx="8501122" cy="5753120"/>
          </a:xfrm>
        </p:spPr>
        <p:txBody>
          <a:bodyPr/>
          <a:lstStyle/>
          <a:p>
            <a:pPr marL="273050" lvl="1" indent="-273050">
              <a:buClr>
                <a:srgbClr val="0BD0D9"/>
              </a:buClr>
              <a:buSzPct val="95000"/>
              <a:buNone/>
            </a:pPr>
            <a:r>
              <a:rPr lang="sk-SK" sz="2800" b="1" dirty="0" smtClean="0"/>
              <a:t>   Vývoj školstva na Slovensku v rokoch 1918 – 1939</a:t>
            </a:r>
          </a:p>
          <a:p>
            <a:pPr marL="273050" lvl="1" indent="-273050">
              <a:buClr>
                <a:srgbClr val="0BD0D9"/>
              </a:buClr>
              <a:buSzPct val="95000"/>
              <a:buNone/>
            </a:pPr>
            <a:r>
              <a:rPr lang="sk-SK" sz="2800" b="1" dirty="0" smtClean="0"/>
              <a:t>    </a:t>
            </a:r>
          </a:p>
          <a:p>
            <a:pPr marL="273050" lvl="1" indent="-273050">
              <a:buClr>
                <a:srgbClr val="0BD0D9"/>
              </a:buClr>
              <a:buSzPct val="95000"/>
              <a:buNone/>
            </a:pPr>
            <a:r>
              <a:rPr lang="sk-SK" sz="2800" b="1" dirty="0" smtClean="0"/>
              <a:t>    </a:t>
            </a:r>
            <a:r>
              <a:rPr lang="sk-SK" sz="2800" dirty="0" smtClean="0"/>
              <a:t> Tento nadväzoval na Rakúsko-Uhorský školský zákon, ktorý zjednotil školstvo v Čechách aj na Slovensku v nasledovnej </a:t>
            </a:r>
            <a:r>
              <a:rPr lang="sk-SK" sz="2800" b="1" dirty="0" smtClean="0"/>
              <a:t>sústave školstva</a:t>
            </a:r>
            <a:r>
              <a:rPr lang="sk-SK" sz="2800" dirty="0" smtClean="0"/>
              <a:t>:</a:t>
            </a:r>
          </a:p>
          <a:p>
            <a:pPr marL="273050" lvl="1" indent="-273050">
              <a:buClr>
                <a:srgbClr val="0BD0D9"/>
              </a:buClr>
              <a:buSzPct val="95000"/>
              <a:buNone/>
            </a:pPr>
            <a:r>
              <a:rPr lang="sk-SK" sz="2800" dirty="0" smtClean="0"/>
              <a:t>   detské </a:t>
            </a:r>
            <a:r>
              <a:rPr lang="sk-SK" sz="2800" dirty="0" err="1" smtClean="0"/>
              <a:t>opatrovne</a:t>
            </a:r>
            <a:r>
              <a:rPr lang="sk-SK" sz="2800" dirty="0" smtClean="0"/>
              <a:t>, ľudové školy,  meštiacke školy, gymnáziá, učiteľské ústavy a odborné školy</a:t>
            </a:r>
          </a:p>
          <a:p>
            <a:pPr marL="273050" lvl="1" indent="-273050">
              <a:buClr>
                <a:srgbClr val="0BD0D9"/>
              </a:buClr>
              <a:buSzPct val="95000"/>
              <a:buNone/>
            </a:pPr>
            <a:endParaRPr lang="sk-SK" sz="2800" dirty="0" smtClean="0"/>
          </a:p>
          <a:p>
            <a:pPr marL="273050" lvl="1" indent="-273050">
              <a:buClr>
                <a:srgbClr val="0BD0D9"/>
              </a:buClr>
              <a:buSzPct val="95000"/>
              <a:buNone/>
            </a:pPr>
            <a:r>
              <a:rPr lang="sk-SK" sz="2800" dirty="0" smtClean="0"/>
              <a:t>   V oblasti VŠ vzniká Univerzita Komenského 1919 v Bratislave namiesto </a:t>
            </a:r>
            <a:r>
              <a:rPr lang="sk-SK" sz="2800" dirty="0" err="1" smtClean="0"/>
              <a:t>Alžbetínskej</a:t>
            </a:r>
            <a:r>
              <a:rPr lang="sk-SK" sz="2800" dirty="0" smtClean="0"/>
              <a:t> univerzity. Univerzita disponovala právnickou, lekárskou a filozofickou fakultou</a:t>
            </a:r>
          </a:p>
          <a:p>
            <a:pPr marL="273050" lvl="1" indent="-273050">
              <a:buClr>
                <a:srgbClr val="0BD0D9"/>
              </a:buClr>
              <a:buSzPct val="95000"/>
              <a:buNone/>
            </a:pPr>
            <a:r>
              <a:rPr lang="sk-SK" sz="2800" dirty="0" smtClean="0"/>
              <a:t>    </a:t>
            </a:r>
          </a:p>
          <a:p>
            <a:pPr marL="273050" lvl="1" indent="-273050">
              <a:buClr>
                <a:srgbClr val="0BD0D9"/>
              </a:buClr>
              <a:buSzPct val="95000"/>
              <a:buNone/>
            </a:pPr>
            <a:r>
              <a:rPr lang="sk-SK" sz="2800" dirty="0" smtClean="0"/>
              <a:t>    </a:t>
            </a:r>
          </a:p>
          <a:p>
            <a:endParaRPr lang="sk-SK" sz="2800" b="1" dirty="0" smtClean="0"/>
          </a:p>
          <a:p>
            <a:endParaRPr lang="sk-SK" sz="2800" b="1" dirty="0" smtClean="0"/>
          </a:p>
          <a:p>
            <a:endParaRPr lang="sk-SK" dirty="0"/>
          </a:p>
        </p:txBody>
      </p:sp>
      <p:sp>
        <p:nvSpPr>
          <p:cNvPr id="4" name="Zástupný symbol päty 3"/>
          <p:cNvSpPr>
            <a:spLocks noGrp="1"/>
          </p:cNvSpPr>
          <p:nvPr>
            <p:ph type="ftr" sz="quarter" idx="11"/>
          </p:nvPr>
        </p:nvSpPr>
        <p:spPr/>
        <p:txBody>
          <a:bodyPr/>
          <a:lstStyle/>
          <a:p>
            <a:pPr>
              <a:defRPr/>
            </a:pPr>
            <a:r>
              <a:rPr lang="sk-SK" smtClean="0"/>
              <a:t>KOMPARATÍVNA PEDAGOGIKA</a:t>
            </a:r>
            <a:endParaRPr lang="sk-SK"/>
          </a:p>
        </p:txBody>
      </p:sp>
      <p:sp>
        <p:nvSpPr>
          <p:cNvPr id="5" name="Zástupný symbol čísla snímky 4"/>
          <p:cNvSpPr>
            <a:spLocks noGrp="1"/>
          </p:cNvSpPr>
          <p:nvPr>
            <p:ph type="sldNum" sz="quarter" idx="12"/>
          </p:nvPr>
        </p:nvSpPr>
        <p:spPr/>
        <p:txBody>
          <a:bodyPr/>
          <a:lstStyle/>
          <a:p>
            <a:pPr>
              <a:defRPr/>
            </a:pPr>
            <a:fld id="{B4CEA240-DD71-4193-8C8C-564141D48D10}" type="slidenum">
              <a:rPr lang="sk-SK" smtClean="0"/>
              <a:pPr>
                <a:defRPr/>
              </a:pPr>
              <a:t>9</a:t>
            </a:fld>
            <a:endParaRPr lang="sk-SK"/>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822</TotalTime>
  <Words>949</Words>
  <Application>Microsoft Office PowerPoint</Application>
  <PresentationFormat>Předvádění na obrazovce (4:3)</PresentationFormat>
  <Paragraphs>403</Paragraphs>
  <Slides>44</Slides>
  <Notes>23</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Tok</vt:lpstr>
      <vt:lpstr>KOMPARATíVNA PedagogiKa</vt:lpstr>
      <vt:lpstr>Snímek 2</vt:lpstr>
      <vt:lpstr> </vt:lpstr>
      <vt:lpstr>Snímek 4</vt:lpstr>
      <vt:lpstr>Snímek 5</vt:lpstr>
      <vt:lpstr>Snímek 6</vt:lpstr>
      <vt:lpstr>Snímek 7</vt:lpstr>
      <vt:lpstr>Snímek 8</vt:lpstr>
      <vt:lpstr>Snímek 9</vt:lpstr>
      <vt:lpstr>Snímek 10</vt:lpstr>
      <vt:lpstr>Snímek 11</vt:lpstr>
      <vt:lpstr> </vt:lpstr>
      <vt:lpstr>ŠKOLSKÝ SYSTÉM V SLOVENSKEJ REPUBLIKE</vt:lpstr>
      <vt:lpstr>Snímek 14</vt:lpstr>
      <vt:lpstr>Snímek 15</vt:lpstr>
      <vt:lpstr>Snímek 16</vt:lpstr>
      <vt:lpstr>Snímek 17</vt:lpstr>
      <vt:lpstr>Snímek 18</vt:lpstr>
      <vt:lpstr>Snímek 19</vt:lpstr>
      <vt:lpstr>Snímek 20</vt:lpstr>
      <vt:lpstr>Snímek 21</vt:lpstr>
      <vt:lpstr>Snímek 22</vt:lpstr>
      <vt:lpstr>Snímek 23</vt:lpstr>
      <vt:lpstr> Prehľad vybraných školských            systémov</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dc:title>
  <dc:creator>Lubo</dc:creator>
  <cp:lastModifiedBy>computer</cp:lastModifiedBy>
  <cp:revision>90</cp:revision>
  <dcterms:created xsi:type="dcterms:W3CDTF">2010-03-18T17:21:07Z</dcterms:created>
  <dcterms:modified xsi:type="dcterms:W3CDTF">2014-03-09T08:11:05Z</dcterms:modified>
</cp:coreProperties>
</file>